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notesMasterIdLst>
    <p:notesMasterId r:id="rId14"/>
  </p:notesMasterIdLst>
  <p:sldIdLst>
    <p:sldId id="256" r:id="rId2"/>
    <p:sldId id="338" r:id="rId3"/>
    <p:sldId id="336" r:id="rId4"/>
    <p:sldId id="337" r:id="rId5"/>
    <p:sldId id="303" r:id="rId6"/>
    <p:sldId id="318" r:id="rId7"/>
    <p:sldId id="330" r:id="rId8"/>
    <p:sldId id="288" r:id="rId9"/>
    <p:sldId id="307" r:id="rId10"/>
    <p:sldId id="321" r:id="rId11"/>
    <p:sldId id="333" r:id="rId12"/>
    <p:sldId id="30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snapToGrid="0">
      <p:cViewPr varScale="1">
        <p:scale>
          <a:sx n="80" d="100"/>
          <a:sy n="80" d="100"/>
        </p:scale>
        <p:origin x="754" y="48"/>
      </p:cViewPr>
      <p:guideLst/>
    </p:cSldViewPr>
  </p:slideViewPr>
  <p:notesTextViewPr>
    <p:cViewPr>
      <p:scale>
        <a:sx n="1" d="1"/>
        <a:sy n="1" d="1"/>
      </p:scale>
      <p:origin x="0" y="0"/>
    </p:cViewPr>
  </p:notesTextViewPr>
  <p:sorterViewPr>
    <p:cViewPr>
      <p:scale>
        <a:sx n="100" d="100"/>
        <a:sy n="100" d="100"/>
      </p:scale>
      <p:origin x="0" y="-739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eoff\Documents\Geoff's\Writing\Economy%20in%20Crisis\Basic%20Income%20Forum\OECD%20country%20debt%20to%20GDP.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eoff\Documents\Geoff's\Writing\Economy%20in%20Crisis\Basic%20Income%20Forum\FRIBIS%20UBI%20finance%20team\S%20E%20Asia%20conference\GDP%20ratio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628438890800764E-2"/>
          <c:y val="1.3851204366570422E-2"/>
          <c:w val="0.94137156110919928"/>
          <c:h val="0.68917671953486537"/>
        </c:manualLayout>
      </c:layout>
      <c:barChart>
        <c:barDir val="col"/>
        <c:grouping val="clustered"/>
        <c:varyColors val="0"/>
        <c:ser>
          <c:idx val="0"/>
          <c:order val="0"/>
          <c:spPr>
            <a:solidFill>
              <a:schemeClr val="accent4">
                <a:alpha val="70000"/>
              </a:schemeClr>
            </a:solidFill>
            <a:ln>
              <a:noFill/>
            </a:ln>
            <a:effectLst/>
          </c:spPr>
          <c:invertIfNegative val="0"/>
          <c:cat>
            <c:strRef>
              <c:f>Sheet1!$A$3:$A$48</c:f>
              <c:strCache>
                <c:ptCount val="46"/>
                <c:pt idx="0">
                  <c:v>Russia </c:v>
                </c:pt>
                <c:pt idx="1">
                  <c:v>Estonia</c:v>
                </c:pt>
                <c:pt idx="2">
                  <c:v>Luxembourg</c:v>
                </c:pt>
                <c:pt idx="3">
                  <c:v>Indonesia</c:v>
                </c:pt>
                <c:pt idx="4">
                  <c:v>Turkey</c:v>
                </c:pt>
                <c:pt idx="5">
                  <c:v>Switzerland</c:v>
                </c:pt>
                <c:pt idx="6">
                  <c:v>Chile</c:v>
                </c:pt>
                <c:pt idx="7">
                  <c:v>Czech</c:v>
                </c:pt>
                <c:pt idx="8">
                  <c:v>Norway</c:v>
                </c:pt>
                <c:pt idx="9">
                  <c:v>Latvia</c:v>
                </c:pt>
                <c:pt idx="10">
                  <c:v>New Zealand</c:v>
                </c:pt>
                <c:pt idx="11">
                  <c:v>Lithuania</c:v>
                </c:pt>
                <c:pt idx="12">
                  <c:v>Costa Rica</c:v>
                </c:pt>
                <c:pt idx="13">
                  <c:v>China</c:v>
                </c:pt>
                <c:pt idx="14">
                  <c:v>Denmark</c:v>
                </c:pt>
                <c:pt idx="15">
                  <c:v>Korea</c:v>
                </c:pt>
                <c:pt idx="16">
                  <c:v>Romania</c:v>
                </c:pt>
                <c:pt idx="17">
                  <c:v>Mexico</c:v>
                </c:pt>
                <c:pt idx="18">
                  <c:v>Sweden</c:v>
                </c:pt>
                <c:pt idx="19">
                  <c:v>Netherlands</c:v>
                </c:pt>
                <c:pt idx="20">
                  <c:v>Ireland</c:v>
                </c:pt>
                <c:pt idx="21">
                  <c:v>Israel</c:v>
                </c:pt>
                <c:pt idx="22">
                  <c:v>South Africa</c:v>
                </c:pt>
                <c:pt idx="23">
                  <c:v>Poland</c:v>
                </c:pt>
                <c:pt idx="24">
                  <c:v>Germany</c:v>
                </c:pt>
                <c:pt idx="25">
                  <c:v>Slovak Republic</c:v>
                </c:pt>
                <c:pt idx="26">
                  <c:v>OECD average</c:v>
                </c:pt>
                <c:pt idx="27">
                  <c:v>Finland</c:v>
                </c:pt>
                <c:pt idx="28">
                  <c:v>Colombia</c:v>
                </c:pt>
                <c:pt idx="29">
                  <c:v>India</c:v>
                </c:pt>
                <c:pt idx="30">
                  <c:v>Australia</c:v>
                </c:pt>
                <c:pt idx="31">
                  <c:v>Hungary</c:v>
                </c:pt>
                <c:pt idx="32">
                  <c:v>Slovenia</c:v>
                </c:pt>
                <c:pt idx="33">
                  <c:v>Brazil</c:v>
                </c:pt>
                <c:pt idx="34">
                  <c:v>Austria</c:v>
                </c:pt>
                <c:pt idx="35">
                  <c:v>OECD total</c:v>
                </c:pt>
                <c:pt idx="36">
                  <c:v>Belgium</c:v>
                </c:pt>
                <c:pt idx="37">
                  <c:v>Canada</c:v>
                </c:pt>
                <c:pt idx="38">
                  <c:v>France</c:v>
                </c:pt>
                <c:pt idx="39">
                  <c:v>Spain</c:v>
                </c:pt>
                <c:pt idx="40">
                  <c:v>UK</c:v>
                </c:pt>
                <c:pt idx="41">
                  <c:v>Portugal</c:v>
                </c:pt>
                <c:pt idx="42">
                  <c:v>US</c:v>
                </c:pt>
                <c:pt idx="43">
                  <c:v>Italy</c:v>
                </c:pt>
                <c:pt idx="44">
                  <c:v>Greece</c:v>
                </c:pt>
                <c:pt idx="45">
                  <c:v>Japan</c:v>
                </c:pt>
              </c:strCache>
            </c:strRef>
          </c:cat>
          <c:val>
            <c:numRef>
              <c:f>Sheet1!$B$3:$B$48</c:f>
              <c:numCache>
                <c:formatCode>General</c:formatCode>
                <c:ptCount val="46"/>
                <c:pt idx="0">
                  <c:v>22</c:v>
                </c:pt>
                <c:pt idx="1">
                  <c:v>25</c:v>
                </c:pt>
                <c:pt idx="2">
                  <c:v>33</c:v>
                </c:pt>
                <c:pt idx="3">
                  <c:v>37</c:v>
                </c:pt>
                <c:pt idx="4">
                  <c:v>43</c:v>
                </c:pt>
                <c:pt idx="5">
                  <c:v>44</c:v>
                </c:pt>
                <c:pt idx="6">
                  <c:v>44</c:v>
                </c:pt>
                <c:pt idx="7">
                  <c:v>47</c:v>
                </c:pt>
                <c:pt idx="8">
                  <c:v>53</c:v>
                </c:pt>
                <c:pt idx="9">
                  <c:v>55</c:v>
                </c:pt>
                <c:pt idx="10">
                  <c:v>55</c:v>
                </c:pt>
                <c:pt idx="11">
                  <c:v>55</c:v>
                </c:pt>
                <c:pt idx="12">
                  <c:v>57</c:v>
                </c:pt>
                <c:pt idx="13">
                  <c:v>57</c:v>
                </c:pt>
                <c:pt idx="14">
                  <c:v>58</c:v>
                </c:pt>
                <c:pt idx="15">
                  <c:v>59</c:v>
                </c:pt>
                <c:pt idx="16">
                  <c:v>59</c:v>
                </c:pt>
                <c:pt idx="17">
                  <c:v>59</c:v>
                </c:pt>
                <c:pt idx="18">
                  <c:v>63</c:v>
                </c:pt>
                <c:pt idx="19">
                  <c:v>70</c:v>
                </c:pt>
                <c:pt idx="20">
                  <c:v>72</c:v>
                </c:pt>
                <c:pt idx="21">
                  <c:v>73</c:v>
                </c:pt>
                <c:pt idx="22">
                  <c:v>77</c:v>
                </c:pt>
                <c:pt idx="23">
                  <c:v>78</c:v>
                </c:pt>
                <c:pt idx="24">
                  <c:v>79</c:v>
                </c:pt>
                <c:pt idx="25">
                  <c:v>79</c:v>
                </c:pt>
                <c:pt idx="26">
                  <c:v>80</c:v>
                </c:pt>
                <c:pt idx="27">
                  <c:v>82</c:v>
                </c:pt>
                <c:pt idx="28">
                  <c:v>83</c:v>
                </c:pt>
                <c:pt idx="29">
                  <c:v>90</c:v>
                </c:pt>
                <c:pt idx="30">
                  <c:v>93</c:v>
                </c:pt>
                <c:pt idx="31">
                  <c:v>98</c:v>
                </c:pt>
                <c:pt idx="32">
                  <c:v>100</c:v>
                </c:pt>
                <c:pt idx="33">
                  <c:v>104</c:v>
                </c:pt>
                <c:pt idx="34">
                  <c:v>107</c:v>
                </c:pt>
                <c:pt idx="35">
                  <c:v>109</c:v>
                </c:pt>
                <c:pt idx="36">
                  <c:v>141</c:v>
                </c:pt>
                <c:pt idx="37">
                  <c:v>142</c:v>
                </c:pt>
                <c:pt idx="38">
                  <c:v>146</c:v>
                </c:pt>
                <c:pt idx="39">
                  <c:v>148</c:v>
                </c:pt>
                <c:pt idx="40">
                  <c:v>154</c:v>
                </c:pt>
                <c:pt idx="41">
                  <c:v>157</c:v>
                </c:pt>
                <c:pt idx="42">
                  <c:v>161</c:v>
                </c:pt>
                <c:pt idx="43">
                  <c:v>184</c:v>
                </c:pt>
                <c:pt idx="44">
                  <c:v>238</c:v>
                </c:pt>
                <c:pt idx="45">
                  <c:v>257</c:v>
                </c:pt>
              </c:numCache>
            </c:numRef>
          </c:val>
          <c:extLst>
            <c:ext xmlns:c16="http://schemas.microsoft.com/office/drawing/2014/chart" uri="{C3380CC4-5D6E-409C-BE32-E72D297353CC}">
              <c16:uniqueId val="{00000000-8C05-46FF-BE25-14CD755DA3AF}"/>
            </c:ext>
          </c:extLst>
        </c:ser>
        <c:dLbls>
          <c:showLegendKey val="0"/>
          <c:showVal val="0"/>
          <c:showCatName val="0"/>
          <c:showSerName val="0"/>
          <c:showPercent val="0"/>
          <c:showBubbleSize val="0"/>
        </c:dLbls>
        <c:gapWidth val="80"/>
        <c:overlap val="25"/>
        <c:axId val="839174272"/>
        <c:axId val="839180928"/>
      </c:barChart>
      <c:catAx>
        <c:axId val="839174272"/>
        <c:scaling>
          <c:orientation val="minMax"/>
        </c:scaling>
        <c:delete val="0"/>
        <c:axPos val="b"/>
        <c:numFmt formatCode="General" sourceLinked="1"/>
        <c:majorTickMark val="out"/>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cap="none" spc="20" normalizeH="0" baseline="0">
                <a:solidFill>
                  <a:schemeClr val="accent4"/>
                </a:solidFill>
                <a:latin typeface="Calibri" panose="020F0502020204030204" pitchFamily="34" charset="0"/>
                <a:ea typeface="+mn-ea"/>
                <a:cs typeface="Calibri" panose="020F0502020204030204" pitchFamily="34" charset="0"/>
              </a:defRPr>
            </a:pPr>
            <a:endParaRPr lang="en-US"/>
          </a:p>
        </c:txPr>
        <c:crossAx val="839180928"/>
        <c:crosses val="autoZero"/>
        <c:auto val="0"/>
        <c:lblAlgn val="ctr"/>
        <c:lblOffset val="100"/>
        <c:noMultiLvlLbl val="0"/>
      </c:catAx>
      <c:valAx>
        <c:axId val="839180928"/>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en-US"/>
          </a:p>
        </c:txPr>
        <c:crossAx val="839174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GDP/capita vs debt/GDP excluding export economies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6544742804585319E-2"/>
          <c:y val="0.13511255210745715"/>
          <c:w val="0.91424591691939572"/>
          <c:h val="0.82670270270270274"/>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Lbls>
            <c:dLbl>
              <c:idx val="0"/>
              <c:layout>
                <c:manualLayout>
                  <c:x val="4.4169611307419412E-3"/>
                  <c:y val="3.2432432432432434E-2"/>
                </c:manualLayout>
              </c:layout>
              <c:tx>
                <c:rich>
                  <a:bodyPr/>
                  <a:lstStyle/>
                  <a:p>
                    <a:fld id="{369E5F67-AA8F-4F87-93B8-EEBF7DEF859C}"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7D8F-488E-9BBB-9F0581561028}"/>
                </c:ext>
              </c:extLst>
            </c:dLbl>
            <c:dLbl>
              <c:idx val="1"/>
              <c:layout>
                <c:manualLayout>
                  <c:x val="-7.8032979976442929E-2"/>
                  <c:y val="-3.6036036036036037E-3"/>
                </c:manualLayout>
              </c:layout>
              <c:tx>
                <c:rich>
                  <a:bodyPr/>
                  <a:lstStyle/>
                  <a:p>
                    <a:fld id="{82372340-4A7A-4797-BC91-3B14E4D7FBEA}"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7D8F-488E-9BBB-9F0581561028}"/>
                </c:ext>
              </c:extLst>
            </c:dLbl>
            <c:dLbl>
              <c:idx val="2"/>
              <c:layout>
                <c:manualLayout>
                  <c:x val="-3.5335689045936342E-2"/>
                  <c:y val="-4.3243243243243246E-2"/>
                </c:manualLayout>
              </c:layout>
              <c:tx>
                <c:rich>
                  <a:bodyPr/>
                  <a:lstStyle/>
                  <a:p>
                    <a:fld id="{9BD924FD-DC3C-4A77-9456-3DA99AD2F698}"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7D8F-488E-9BBB-9F0581561028}"/>
                </c:ext>
              </c:extLst>
            </c:dLbl>
            <c:dLbl>
              <c:idx val="3"/>
              <c:tx>
                <c:rich>
                  <a:bodyPr/>
                  <a:lstStyle/>
                  <a:p>
                    <a:fld id="{61634869-1CA4-406F-B005-FDCFC6287999}"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7D8F-488E-9BBB-9F0581561028}"/>
                </c:ext>
              </c:extLst>
            </c:dLbl>
            <c:dLbl>
              <c:idx val="4"/>
              <c:layout>
                <c:manualLayout>
                  <c:x val="-3.680800942285041E-2"/>
                  <c:y val="-4.3243243243243246E-2"/>
                </c:manualLayout>
              </c:layout>
              <c:tx>
                <c:rich>
                  <a:bodyPr/>
                  <a:lstStyle/>
                  <a:p>
                    <a:fld id="{41A2D473-6972-4134-AC25-5D7DA774C240}"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7D8F-488E-9BBB-9F0581561028}"/>
                </c:ext>
              </c:extLst>
            </c:dLbl>
            <c:dLbl>
              <c:idx val="5"/>
              <c:tx>
                <c:rich>
                  <a:bodyPr/>
                  <a:lstStyle/>
                  <a:p>
                    <a:fld id="{37DB1A3A-7601-49A4-B15E-231BCFEB4581}"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7D8F-488E-9BBB-9F0581561028}"/>
                </c:ext>
              </c:extLst>
            </c:dLbl>
            <c:dLbl>
              <c:idx val="6"/>
              <c:tx>
                <c:rich>
                  <a:bodyPr/>
                  <a:lstStyle/>
                  <a:p>
                    <a:fld id="{615DF5D5-BFDA-4D63-B760-D887B7BAFCAB}"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7D8F-488E-9BBB-9F0581561028}"/>
                </c:ext>
              </c:extLst>
            </c:dLbl>
            <c:dLbl>
              <c:idx val="7"/>
              <c:tx>
                <c:rich>
                  <a:bodyPr/>
                  <a:lstStyle/>
                  <a:p>
                    <a:fld id="{C191BE0F-2F4F-4B8B-8701-475CB94DD75A}"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7D8F-488E-9BBB-9F058156102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xVal>
            <c:numRef>
              <c:f>Sheet1!$B$33:$B$40</c:f>
              <c:numCache>
                <c:formatCode>General</c:formatCode>
                <c:ptCount val="8"/>
                <c:pt idx="0">
                  <c:v>66.8</c:v>
                </c:pt>
                <c:pt idx="1">
                  <c:v>38.5</c:v>
                </c:pt>
                <c:pt idx="2">
                  <c:v>60.7</c:v>
                </c:pt>
                <c:pt idx="3">
                  <c:v>53.5</c:v>
                </c:pt>
                <c:pt idx="4">
                  <c:v>46.7</c:v>
                </c:pt>
                <c:pt idx="5">
                  <c:v>94.9</c:v>
                </c:pt>
                <c:pt idx="6">
                  <c:v>128</c:v>
                </c:pt>
                <c:pt idx="7">
                  <c:v>90.7</c:v>
                </c:pt>
              </c:numCache>
            </c:numRef>
          </c:xVal>
          <c:yVal>
            <c:numRef>
              <c:f>Sheet1!$C$33:$C$40</c:f>
              <c:numCache>
                <c:formatCode>General</c:formatCode>
                <c:ptCount val="8"/>
                <c:pt idx="0">
                  <c:v>10431</c:v>
                </c:pt>
                <c:pt idx="1">
                  <c:v>3757</c:v>
                </c:pt>
                <c:pt idx="2">
                  <c:v>10617</c:v>
                </c:pt>
                <c:pt idx="3">
                  <c:v>3270</c:v>
                </c:pt>
                <c:pt idx="4">
                  <c:v>2656</c:v>
                </c:pt>
                <c:pt idx="5">
                  <c:v>41811</c:v>
                </c:pt>
                <c:pt idx="6">
                  <c:v>58510</c:v>
                </c:pt>
                <c:pt idx="7">
                  <c:v>30997</c:v>
                </c:pt>
              </c:numCache>
            </c:numRef>
          </c:yVal>
          <c:smooth val="0"/>
          <c:extLst>
            <c:ext xmlns:c15="http://schemas.microsoft.com/office/drawing/2012/chart" uri="{02D57815-91ED-43cb-92C2-25804820EDAC}">
              <c15:datalabelsRange>
                <c15:f>Sheet1!$A$33:$A$40</c15:f>
                <c15:dlblRangeCache>
                  <c:ptCount val="8"/>
                  <c:pt idx="0">
                    <c:v>China</c:v>
                  </c:pt>
                  <c:pt idx="1">
                    <c:v>Indonesia</c:v>
                  </c:pt>
                  <c:pt idx="2">
                    <c:v>Malaysia</c:v>
                  </c:pt>
                  <c:pt idx="3">
                    <c:v>Philippines</c:v>
                  </c:pt>
                  <c:pt idx="4">
                    <c:v>Vietnam</c:v>
                  </c:pt>
                  <c:pt idx="5">
                    <c:v>UK</c:v>
                  </c:pt>
                  <c:pt idx="6">
                    <c:v>USA</c:v>
                  </c:pt>
                  <c:pt idx="7">
                    <c:v>EU</c:v>
                  </c:pt>
                </c15:dlblRangeCache>
              </c15:datalabelsRange>
            </c:ext>
            <c:ext xmlns:c16="http://schemas.microsoft.com/office/drawing/2014/chart" uri="{C3380CC4-5D6E-409C-BE32-E72D297353CC}">
              <c16:uniqueId val="{00000009-7D8F-488E-9BBB-9F0581561028}"/>
            </c:ext>
          </c:extLst>
        </c:ser>
        <c:dLbls>
          <c:showLegendKey val="0"/>
          <c:showVal val="0"/>
          <c:showCatName val="0"/>
          <c:showSerName val="0"/>
          <c:showPercent val="0"/>
          <c:showBubbleSize val="0"/>
        </c:dLbls>
        <c:axId val="1207642767"/>
        <c:axId val="1207643183"/>
      </c:scatterChart>
      <c:valAx>
        <c:axId val="120764276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Debt/GDP ratio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7643183"/>
        <c:crosses val="autoZero"/>
        <c:crossBetween val="midCat"/>
      </c:valAx>
      <c:valAx>
        <c:axId val="12076431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GDP/capita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7642767"/>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246DF9-810A-495A-8C92-3068E1181547}" type="datetimeFigureOut">
              <a:rPr lang="en-GB" smtClean="0"/>
              <a:t>14/06/2023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65413A-1FEF-4FFA-85F7-C68F39E5FE47}" type="slidenum">
              <a:rPr lang="en-GB" smtClean="0"/>
              <a:t>‹#›</a:t>
            </a:fld>
            <a:endParaRPr lang="en-GB"/>
          </a:p>
        </p:txBody>
      </p:sp>
    </p:spTree>
    <p:extLst>
      <p:ext uri="{BB962C8B-B14F-4D97-AF65-F5344CB8AC3E}">
        <p14:creationId xmlns:p14="http://schemas.microsoft.com/office/powerpoint/2010/main" val="3010819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65413A-1FEF-4FFA-85F7-C68F39E5FE47}" type="slidenum">
              <a:rPr lang="en-GB" smtClean="0"/>
              <a:t>1</a:t>
            </a:fld>
            <a:endParaRPr lang="en-GB"/>
          </a:p>
        </p:txBody>
      </p:sp>
    </p:spTree>
    <p:extLst>
      <p:ext uri="{BB962C8B-B14F-4D97-AF65-F5344CB8AC3E}">
        <p14:creationId xmlns:p14="http://schemas.microsoft.com/office/powerpoint/2010/main" val="926419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A65413A-1FEF-4FFA-85F7-C68F39E5FE47}" type="slidenum">
              <a:rPr lang="en-GB" smtClean="0"/>
              <a:t>9</a:t>
            </a:fld>
            <a:endParaRPr lang="en-GB"/>
          </a:p>
        </p:txBody>
      </p:sp>
    </p:spTree>
    <p:extLst>
      <p:ext uri="{BB962C8B-B14F-4D97-AF65-F5344CB8AC3E}">
        <p14:creationId xmlns:p14="http://schemas.microsoft.com/office/powerpoint/2010/main" val="218998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A65413A-1FEF-4FFA-85F7-C68F39E5FE47}" type="slidenum">
              <a:rPr lang="en-GB" smtClean="0"/>
              <a:t>12</a:t>
            </a:fld>
            <a:endParaRPr lang="en-GB"/>
          </a:p>
        </p:txBody>
      </p:sp>
    </p:spTree>
    <p:extLst>
      <p:ext uri="{BB962C8B-B14F-4D97-AF65-F5344CB8AC3E}">
        <p14:creationId xmlns:p14="http://schemas.microsoft.com/office/powerpoint/2010/main" val="2784826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614D7F-D21C-45F0-BE8C-78B789F005A2}" type="datetime1">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99603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0BD667-38C5-429E-86AF-6DDB003D347C}" type="datetime1">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78268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251B7D-C5B4-4C07-806A-6EA19DFBDD76}" type="datetime1">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062453-D5B3-47E8-89A0-24C43E417B3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5967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1EA4260-FBAE-4D8D-BD16-780FCABB4F15}" type="datetime1">
              <a:rPr lang="en-GB" smtClean="0"/>
              <a:t>14/06/2023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706852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C70821C-04EB-422B-B6C0-92B4EAB17235}" type="datetime1">
              <a:rPr lang="en-GB" smtClean="0"/>
              <a:t>14/06/2023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062453-D5B3-47E8-89A0-24C43E417B3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15493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7074F5-EC8D-4415-A0BA-D9EA6671059E}" type="datetime1">
              <a:rPr lang="en-GB" smtClean="0"/>
              <a:t>14/06/2023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1356629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0BB1EF-840F-456B-B237-80E8ECF41AB4}" type="datetime1">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941608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39043-412C-4B89-A5EC-238F36F7EBE5}" type="datetime1">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411970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F8745F-66B6-4D6A-AF29-80C8AF7512F8}" type="datetime1">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2599163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48B2BF-53DE-4F37-BEF2-2687515E84E9}" type="datetime1">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302331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47DB28-9314-407A-8859-6BF1833E16D2}" type="datetime1">
              <a:rPr lang="en-GB" smtClean="0"/>
              <a:t>14/06/2023</a:t>
            </a:fld>
            <a:endParaRPr lang="en-GB"/>
          </a:p>
        </p:txBody>
      </p:sp>
      <p:sp>
        <p:nvSpPr>
          <p:cNvPr id="6" name="Footer Placeholder 5"/>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91866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0FBD14-0DE7-4920-B8F4-D3CA2DDE9E34}" type="datetime1">
              <a:rPr lang="en-GB" smtClean="0"/>
              <a:t>14/06/2023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3392640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100058-FDAC-4F94-B343-E82A5992DC5D}" type="datetime1">
              <a:rPr lang="en-GB" smtClean="0"/>
              <a:t>14/06/2023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286055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343EE-2B8B-4B2F-A20C-298A0C051F21}" type="datetime1">
              <a:rPr lang="en-GB" smtClean="0"/>
              <a:t>14/06/2023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40153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D95335-0A8C-46B0-8C07-C61A0684276D}" type="datetime1">
              <a:rPr lang="en-GB" smtClean="0"/>
              <a:t>14/06/2023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156734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A0213E-2DDF-41D1-BF0F-152A51304DD8}" type="datetime1">
              <a:rPr lang="en-GB" smtClean="0"/>
              <a:t>14/06/2023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062453-D5B3-47E8-89A0-24C43E417B3D}" type="slidenum">
              <a:rPr lang="en-GB" smtClean="0"/>
              <a:t>‹#›</a:t>
            </a:fld>
            <a:endParaRPr lang="en-GB"/>
          </a:p>
        </p:txBody>
      </p:sp>
    </p:spTree>
    <p:extLst>
      <p:ext uri="{BB962C8B-B14F-4D97-AF65-F5344CB8AC3E}">
        <p14:creationId xmlns:p14="http://schemas.microsoft.com/office/powerpoint/2010/main" val="4214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66489D-1D50-4195-9794-82C873CBA421}" type="datetime1">
              <a:rPr lang="en-GB" smtClean="0"/>
              <a:t>14/06/2023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062453-D5B3-47E8-89A0-24C43E417B3D}" type="slidenum">
              <a:rPr lang="en-GB" smtClean="0"/>
              <a:t>‹#›</a:t>
            </a:fld>
            <a:endParaRPr lang="en-GB"/>
          </a:p>
        </p:txBody>
      </p:sp>
    </p:spTree>
    <p:extLst>
      <p:ext uri="{BB962C8B-B14F-4D97-AF65-F5344CB8AC3E}">
        <p14:creationId xmlns:p14="http://schemas.microsoft.com/office/powerpoint/2010/main" val="3627090453"/>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basicincomeconversation.org/" TargetMode="External"/><Relationship Id="rId3" Type="http://schemas.openxmlformats.org/officeDocument/2006/relationships/hyperlink" Target="http://www.ubi.org/" TargetMode="External"/><Relationship Id="rId7" Type="http://schemas.openxmlformats.org/officeDocument/2006/relationships/hyperlink" Target="https://www.bath.ac.uk/publications/technological-change-and-growth-regimes/attachments/Technological_growth_regimes_FINAL.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bath.ac.uk/projects/the-economics-of-basic-income/" TargetMode="External"/><Relationship Id="rId5" Type="http://schemas.openxmlformats.org/officeDocument/2006/relationships/hyperlink" Target="https://www.ft.com/content/74448b70-b144-11ea-a4b6-31f1eedf762e" TargetMode="External"/><Relationship Id="rId10" Type="http://schemas.openxmlformats.org/officeDocument/2006/relationships/hyperlink" Target="https://www.youtube.com/watch?v=Ex_FEjF9Gpc" TargetMode="External"/><Relationship Id="rId4" Type="http://schemas.openxmlformats.org/officeDocument/2006/relationships/hyperlink" Target="https://www.amazon.co.uk/Basic-Income-Sovereign-Money-Alternative/dp/3030367479/ref=sr_1_1?keywords=geoff+crocker+basic+income&amp;qid=1580674724&amp;s=books&amp;sr=1-1" TargetMode="External"/><Relationship Id="rId9" Type="http://schemas.openxmlformats.org/officeDocument/2006/relationships/hyperlink" Target="https://www.camecon.com/what/our-work/the-macroeconomics-of-basic-income/"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degruyter.com/document/doi/10.1515/econ-2021-0004/html" TargetMode="External"/><Relationship Id="rId2" Type="http://schemas.openxmlformats.org/officeDocument/2006/relationships/hyperlink" Target="https://papers.ssrn.com/sol3/papers.cfm?abstract_id=3730608" TargetMode="External"/><Relationship Id="rId1" Type="http://schemas.openxmlformats.org/officeDocument/2006/relationships/slideLayout" Target="../slideLayouts/slideLayout2.xml"/><Relationship Id="rId4" Type="http://schemas.openxmlformats.org/officeDocument/2006/relationships/hyperlink" Target="http://www.postkeynesian.net/downloads/working-papers/PKWP2111.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amecon.com/what/our-work/the-macroeconomics-of-basic-incom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o.sussex.ac.uk/id/eprint/106153/4/Examining%20modern%20money%20creation%20An%20institution%20centered%20explanation%20and%20visualization%20of%20the%20credit%20theory%20of%20money%20and%20some%20reflections%20on%20its.pdf" TargetMode="External"/><Relationship Id="rId2" Type="http://schemas.openxmlformats.org/officeDocument/2006/relationships/hyperlink" Target="https://www.bankofengland.co.uk/-/media/boe/files/quarterly-bulletin/2014/money-creation-in-the-modern-econom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ubi.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038225"/>
            <a:ext cx="8915399" cy="2790825"/>
          </a:xfrm>
        </p:spPr>
        <p:txBody>
          <a:bodyPr>
            <a:normAutofit/>
          </a:bodyPr>
          <a:lstStyle/>
          <a:p>
            <a:pPr algn="l"/>
            <a:r>
              <a:rPr lang="en-GB" sz="2000" b="1" i="0" cap="all" dirty="0">
                <a:solidFill>
                  <a:srgbClr val="000000"/>
                </a:solidFill>
                <a:effectLst/>
                <a:cs typeface="Calibri" panose="020F0502020204030204" pitchFamily="34" charset="0"/>
              </a:rPr>
              <a:t>HOW CAN WE PAY FOR UNIVERSAL BASIC INCOME? </a:t>
            </a:r>
            <a:br>
              <a:rPr lang="en-GB" sz="2000" b="1" i="0" cap="all" dirty="0">
                <a:solidFill>
                  <a:srgbClr val="000000"/>
                </a:solidFill>
                <a:effectLst/>
                <a:cs typeface="Calibri" panose="020F0502020204030204" pitchFamily="34" charset="0"/>
              </a:rPr>
            </a:br>
            <a:br>
              <a:rPr lang="en-GB" sz="2000" b="1" i="0" cap="all" dirty="0">
                <a:solidFill>
                  <a:srgbClr val="000000"/>
                </a:solidFill>
                <a:effectLst/>
                <a:cs typeface="Calibri" panose="020F0502020204030204" pitchFamily="34" charset="0"/>
              </a:rPr>
            </a:br>
            <a:r>
              <a:rPr lang="en-GB" sz="2000" b="1" i="0" cap="all" dirty="0">
                <a:solidFill>
                  <a:srgbClr val="000000"/>
                </a:solidFill>
                <a:effectLst/>
                <a:cs typeface="Calibri" panose="020F0502020204030204" pitchFamily="34" charset="0"/>
              </a:rPr>
              <a:t>- IS SOVEREIGN MONEY THE SOLUTION?</a:t>
            </a:r>
            <a:br>
              <a:rPr lang="en-GB" sz="2000" b="1" i="0" cap="all" dirty="0">
                <a:solidFill>
                  <a:srgbClr val="000000"/>
                </a:solidFill>
                <a:effectLst/>
                <a:cs typeface="Calibri" panose="020F0502020204030204" pitchFamily="34" charset="0"/>
              </a:rPr>
            </a:br>
            <a:br>
              <a:rPr lang="en-GB" sz="2400" b="1" dirty="0"/>
            </a:br>
            <a:endParaRPr lang="en-GB" sz="2400" b="1" dirty="0"/>
          </a:p>
        </p:txBody>
      </p:sp>
      <p:sp>
        <p:nvSpPr>
          <p:cNvPr id="3" name="Subtitle 2"/>
          <p:cNvSpPr>
            <a:spLocks noGrp="1"/>
          </p:cNvSpPr>
          <p:nvPr>
            <p:ph type="subTitle" idx="1"/>
          </p:nvPr>
        </p:nvSpPr>
        <p:spPr>
          <a:xfrm>
            <a:off x="2589213" y="3724275"/>
            <a:ext cx="9363301" cy="3219450"/>
          </a:xfrm>
        </p:spPr>
        <p:txBody>
          <a:bodyPr>
            <a:normAutofit/>
          </a:bodyPr>
          <a:lstStyle/>
          <a:p>
            <a:pPr>
              <a:spcBef>
                <a:spcPts val="0"/>
              </a:spcBef>
            </a:pPr>
            <a:endParaRPr lang="en-GB" sz="1600" b="1" dirty="0"/>
          </a:p>
          <a:p>
            <a:pPr>
              <a:spcBef>
                <a:spcPts val="0"/>
              </a:spcBef>
            </a:pPr>
            <a:r>
              <a:rPr lang="en-GB" sz="1600" b="1" dirty="0"/>
              <a:t>UBI Labs presentation</a:t>
            </a:r>
          </a:p>
          <a:p>
            <a:pPr>
              <a:spcBef>
                <a:spcPts val="0"/>
              </a:spcBef>
            </a:pPr>
            <a:endParaRPr lang="en-GB" sz="1600" b="0" i="0" dirty="0">
              <a:solidFill>
                <a:srgbClr val="303030"/>
              </a:solidFill>
              <a:effectLst/>
              <a:cs typeface="Calibri" panose="020F0502020204030204" pitchFamily="34" charset="0"/>
            </a:endParaRPr>
          </a:p>
          <a:p>
            <a:pPr>
              <a:spcBef>
                <a:spcPts val="0"/>
              </a:spcBef>
            </a:pPr>
            <a:r>
              <a:rPr lang="en-GB" sz="1600" b="0" i="0" dirty="0">
                <a:solidFill>
                  <a:srgbClr val="303030"/>
                </a:solidFill>
                <a:effectLst/>
                <a:cs typeface="Calibri" panose="020F0502020204030204" pitchFamily="34" charset="0"/>
              </a:rPr>
              <a:t>14 June 2023</a:t>
            </a:r>
            <a:br>
              <a:rPr lang="en-GB" sz="1600" b="0" i="0" dirty="0">
                <a:solidFill>
                  <a:srgbClr val="303030"/>
                </a:solidFill>
                <a:effectLst/>
                <a:cs typeface="Calibri" panose="020F0502020204030204" pitchFamily="34" charset="0"/>
              </a:rPr>
            </a:br>
            <a:endParaRPr lang="en-GB" sz="1600" b="1" dirty="0"/>
          </a:p>
          <a:p>
            <a:pPr>
              <a:spcBef>
                <a:spcPts val="0"/>
              </a:spcBef>
            </a:pPr>
            <a:endParaRPr lang="en-GB" sz="1600" b="1" dirty="0"/>
          </a:p>
          <a:p>
            <a:pPr>
              <a:spcBef>
                <a:spcPts val="0"/>
              </a:spcBef>
            </a:pPr>
            <a:r>
              <a:rPr lang="en-GB" sz="1600" b="1" dirty="0"/>
              <a:t>Geoff Crocker in debate with Malcolm Sawyer</a:t>
            </a:r>
          </a:p>
          <a:p>
            <a:pPr>
              <a:spcBef>
                <a:spcPts val="0"/>
              </a:spcBef>
            </a:pPr>
            <a:endParaRPr lang="en-GB" sz="1600" b="1" dirty="0"/>
          </a:p>
          <a:p>
            <a:pPr>
              <a:lnSpc>
                <a:spcPct val="20000"/>
              </a:lnSpc>
            </a:pP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Editor </a:t>
            </a:r>
            <a:r>
              <a:rPr lang="en-GB" sz="1000" i="1" u="sng" kern="10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‘The Case for Basic Income’</a:t>
            </a: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
              </a:lnSpc>
            </a:pP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Author </a:t>
            </a:r>
            <a:r>
              <a:rPr lang="en-GB" sz="1000" i="1" u="sng" kern="10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‘Basic Income and Sovereign Money – the alternative to economic crisis and austerity policy’</a:t>
            </a: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 see </a:t>
            </a:r>
            <a:r>
              <a:rPr lang="en-GB" sz="1000" u="sng" kern="10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FT review</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
              </a:lnSpc>
            </a:pP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Partner </a:t>
            </a:r>
            <a:r>
              <a:rPr lang="en-GB" sz="1000" i="1" u="sng" kern="10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6"/>
              </a:rPr>
              <a:t>‘The Economics of Basic Income’ research project, IPR, University of Bath</a:t>
            </a: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 see </a:t>
            </a:r>
            <a:r>
              <a:rPr lang="en-GB" sz="1000" u="sng" kern="10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7"/>
              </a:rPr>
              <a:t>report</a:t>
            </a: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
              </a:lnSpc>
            </a:pP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Partner </a:t>
            </a:r>
            <a:r>
              <a:rPr lang="en-GB" sz="1000" i="1" u="sng" kern="10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8"/>
              </a:rPr>
              <a:t>‘Basic Income Conversation’</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
              </a:lnSpc>
            </a:pP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Sponsor </a:t>
            </a:r>
            <a:r>
              <a:rPr lang="en-GB" sz="1000" i="1" u="sng" kern="10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9"/>
              </a:rPr>
              <a:t>Cambridge Econometrics report on basic income and sovereign money</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
              </a:lnSpc>
            </a:pP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Presenter at </a:t>
            </a:r>
            <a:r>
              <a:rPr lang="en-GB" sz="1000" i="1" u="sng" kern="10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0"/>
              </a:rPr>
              <a:t>Cambridge Trust for New Thinking in Economics conference 2023</a:t>
            </a: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
              </a:lnSpc>
            </a:pPr>
            <a:r>
              <a:rPr lang="en-GB" sz="1000" kern="100" dirty="0">
                <a:effectLst/>
                <a:latin typeface="Calibri" panose="020F0502020204030204" pitchFamily="34" charset="0"/>
                <a:ea typeface="Times New Roman" panose="02020603050405020304" pitchFamily="18" charset="0"/>
                <a:cs typeface="Times New Roman" panose="02020603050405020304" pitchFamily="18" charset="0"/>
              </a:rPr>
              <a:t>Bristol UK</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
              </a:lnSpc>
              <a:spcBef>
                <a:spcPts val="0"/>
              </a:spcBef>
            </a:pPr>
            <a:endParaRPr lang="en-GB" sz="1000" dirty="0"/>
          </a:p>
        </p:txBody>
      </p:sp>
      <p:sp>
        <p:nvSpPr>
          <p:cNvPr id="4" name="Slide Number Placeholder 3"/>
          <p:cNvSpPr>
            <a:spLocks noGrp="1"/>
          </p:cNvSpPr>
          <p:nvPr>
            <p:ph type="sldNum" sz="quarter" idx="12"/>
          </p:nvPr>
        </p:nvSpPr>
        <p:spPr/>
        <p:txBody>
          <a:bodyPr/>
          <a:lstStyle/>
          <a:p>
            <a:fld id="{52062453-D5B3-47E8-89A0-24C43E417B3D}" type="slidenum">
              <a:rPr lang="en-GB" smtClean="0"/>
              <a:t>1</a:t>
            </a:fld>
            <a:endParaRPr lang="en-GB" dirty="0"/>
          </a:p>
        </p:txBody>
      </p:sp>
    </p:spTree>
    <p:extLst>
      <p:ext uri="{BB962C8B-B14F-4D97-AF65-F5344CB8AC3E}">
        <p14:creationId xmlns:p14="http://schemas.microsoft.com/office/powerpoint/2010/main" val="174981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CF9C4-B29E-40C0-A357-AA4B74FC0165}"/>
              </a:ext>
            </a:extLst>
          </p:cNvPr>
          <p:cNvSpPr>
            <a:spLocks noGrp="1"/>
          </p:cNvSpPr>
          <p:nvPr>
            <p:ph type="title"/>
          </p:nvPr>
        </p:nvSpPr>
        <p:spPr/>
        <p:txBody>
          <a:bodyPr>
            <a:normAutofit/>
          </a:bodyPr>
          <a:lstStyle/>
          <a:p>
            <a:r>
              <a:rPr lang="en-GB" sz="2000" b="1" dirty="0"/>
              <a:t>Money ≠ debt</a:t>
            </a:r>
            <a:br>
              <a:rPr lang="en-GB" sz="2000" b="1" dirty="0"/>
            </a:br>
            <a:br>
              <a:rPr lang="en-GB" sz="2000" b="1" dirty="0"/>
            </a:br>
            <a:r>
              <a:rPr lang="en-GB" sz="2000" b="1" dirty="0"/>
              <a:t>the academic perspective</a:t>
            </a:r>
          </a:p>
        </p:txBody>
      </p:sp>
      <p:sp>
        <p:nvSpPr>
          <p:cNvPr id="3" name="Content Placeholder 2">
            <a:extLst>
              <a:ext uri="{FF2B5EF4-FFF2-40B4-BE49-F238E27FC236}">
                <a16:creationId xmlns:a16="http://schemas.microsoft.com/office/drawing/2014/main" id="{A3224323-4B0A-49A7-B5C5-9109DDD77A5D}"/>
              </a:ext>
            </a:extLst>
          </p:cNvPr>
          <p:cNvSpPr>
            <a:spLocks noGrp="1"/>
          </p:cNvSpPr>
          <p:nvPr>
            <p:ph idx="1"/>
          </p:nvPr>
        </p:nvSpPr>
        <p:spPr>
          <a:xfrm>
            <a:off x="2589212" y="2533650"/>
            <a:ext cx="8915400" cy="3777622"/>
          </a:xfrm>
        </p:spPr>
        <p:txBody>
          <a:bodyPr>
            <a:normAutofit/>
          </a:bodyPr>
          <a:lstStyle/>
          <a:p>
            <a:r>
              <a:rPr lang="en-GB" sz="1600" dirty="0"/>
              <a:t>Kumhof et al ‘Central Bank Money : Liability, Asset, or Equity of the Nation?’</a:t>
            </a:r>
          </a:p>
          <a:p>
            <a:r>
              <a:rPr lang="en-GB" sz="1600" dirty="0">
                <a:hlinkClick r:id="rId2"/>
              </a:rPr>
              <a:t>https://papers.ssrn.com/sol3/papers.cfm?abstract_id=3730608</a:t>
            </a:r>
            <a:endParaRPr lang="en-GB" sz="1600" dirty="0"/>
          </a:p>
          <a:p>
            <a:endParaRPr lang="en-GB" sz="1600" i="0" u="none" strike="noStrike" dirty="0"/>
          </a:p>
          <a:p>
            <a:r>
              <a:rPr lang="en-GB" sz="1600" dirty="0" err="1"/>
              <a:t>Bossone</a:t>
            </a:r>
            <a:r>
              <a:rPr lang="en-GB" sz="1600" dirty="0"/>
              <a:t> and Costa ‘Money for the Issuer : Liability or Equity?’ </a:t>
            </a:r>
            <a:r>
              <a:rPr lang="en-GB" sz="1600" dirty="0">
                <a:hlinkClick r:id="rId3"/>
              </a:rPr>
              <a:t>www.degruyter.com/document/doi/10.1515/econ-2021-0004/html</a:t>
            </a:r>
            <a:endParaRPr lang="en-GB" sz="1600" dirty="0"/>
          </a:p>
          <a:p>
            <a:endParaRPr lang="en-GB" sz="1600" dirty="0"/>
          </a:p>
          <a:p>
            <a:r>
              <a:rPr lang="en-GB" sz="1600" dirty="0" err="1"/>
              <a:t>Bossone</a:t>
            </a:r>
            <a:r>
              <a:rPr lang="en-GB" sz="1600" dirty="0"/>
              <a:t> ‘Bank Seigniorage in a Monetary Production Economy’ </a:t>
            </a:r>
            <a:r>
              <a:rPr lang="en-GB" sz="1600" dirty="0">
                <a:hlinkClick r:id="rId4"/>
              </a:rPr>
              <a:t>www.postkeynesian.net/downloads/working-papers/PKWP2111.pdf</a:t>
            </a:r>
            <a:endParaRPr lang="en-GB" sz="1600" dirty="0"/>
          </a:p>
        </p:txBody>
      </p:sp>
      <p:sp>
        <p:nvSpPr>
          <p:cNvPr id="4" name="Slide Number Placeholder 3">
            <a:extLst>
              <a:ext uri="{FF2B5EF4-FFF2-40B4-BE49-F238E27FC236}">
                <a16:creationId xmlns:a16="http://schemas.microsoft.com/office/drawing/2014/main" id="{41BEEA83-9E4B-4E1E-BE25-D03F669624C6}"/>
              </a:ext>
            </a:extLst>
          </p:cNvPr>
          <p:cNvSpPr>
            <a:spLocks noGrp="1"/>
          </p:cNvSpPr>
          <p:nvPr>
            <p:ph type="sldNum" sz="quarter" idx="12"/>
          </p:nvPr>
        </p:nvSpPr>
        <p:spPr/>
        <p:txBody>
          <a:bodyPr/>
          <a:lstStyle/>
          <a:p>
            <a:fld id="{52062453-D5B3-47E8-89A0-24C43E417B3D}" type="slidenum">
              <a:rPr lang="en-GB" smtClean="0"/>
              <a:t>10</a:t>
            </a:fld>
            <a:endParaRPr lang="en-GB"/>
          </a:p>
        </p:txBody>
      </p:sp>
    </p:spTree>
    <p:extLst>
      <p:ext uri="{BB962C8B-B14F-4D97-AF65-F5344CB8AC3E}">
        <p14:creationId xmlns:p14="http://schemas.microsoft.com/office/powerpoint/2010/main" val="96937625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487CE-A389-EE0A-8C47-770B2376148E}"/>
              </a:ext>
            </a:extLst>
          </p:cNvPr>
          <p:cNvSpPr>
            <a:spLocks noGrp="1"/>
          </p:cNvSpPr>
          <p:nvPr>
            <p:ph type="title"/>
          </p:nvPr>
        </p:nvSpPr>
        <p:spPr/>
        <p:txBody>
          <a:bodyPr>
            <a:normAutofit fontScale="90000"/>
          </a:bodyPr>
          <a:lstStyle/>
          <a:p>
            <a:r>
              <a:rPr lang="en-GB" sz="2000" b="1" dirty="0"/>
              <a:t>Research evidence</a:t>
            </a:r>
            <a:br>
              <a:rPr lang="en-GB" sz="2000" b="1" dirty="0"/>
            </a:br>
            <a:br>
              <a:rPr lang="en-GB" sz="2000" b="1" dirty="0"/>
            </a:br>
            <a:r>
              <a:rPr lang="en-GB" sz="2000" b="1" dirty="0"/>
              <a:t>- basic income funded by debt-free sovereign money generates a stable equilibrium</a:t>
            </a:r>
          </a:p>
        </p:txBody>
      </p:sp>
      <p:sp>
        <p:nvSpPr>
          <p:cNvPr id="3" name="Content Placeholder 2">
            <a:extLst>
              <a:ext uri="{FF2B5EF4-FFF2-40B4-BE49-F238E27FC236}">
                <a16:creationId xmlns:a16="http://schemas.microsoft.com/office/drawing/2014/main" id="{6D98D22E-4D4E-860F-BB51-D54BC11DF124}"/>
              </a:ext>
            </a:extLst>
          </p:cNvPr>
          <p:cNvSpPr>
            <a:spLocks noGrp="1"/>
          </p:cNvSpPr>
          <p:nvPr>
            <p:ph idx="1"/>
          </p:nvPr>
        </p:nvSpPr>
        <p:spPr>
          <a:xfrm>
            <a:off x="2592925" y="1914524"/>
            <a:ext cx="4655600" cy="4810126"/>
          </a:xfrm>
        </p:spPr>
        <p:txBody>
          <a:bodyPr>
            <a:normAutofit lnSpcReduction="10000"/>
          </a:bodyPr>
          <a:lstStyle/>
          <a:p>
            <a:pPr marL="57150" indent="0">
              <a:buNone/>
            </a:pPr>
            <a:r>
              <a:rPr lang="en-GB" sz="1600" b="1" dirty="0"/>
              <a:t>Cambridge Econometrics</a:t>
            </a:r>
          </a:p>
          <a:p>
            <a:pPr marL="57150" indent="0">
              <a:buNone/>
            </a:pPr>
            <a:r>
              <a:rPr lang="en-GB" sz="1600" b="1" dirty="0"/>
              <a:t>Multi-sectoral model of the UK economy </a:t>
            </a:r>
          </a:p>
          <a:p>
            <a:pPr marL="57150" indent="0">
              <a:buNone/>
            </a:pPr>
            <a:endParaRPr lang="en-GB" sz="1700" dirty="0"/>
          </a:p>
          <a:p>
            <a:r>
              <a:rPr lang="en-GB" sz="1400" dirty="0"/>
              <a:t>demonstrates stable macroeconomic equilibrium with UBI + DFSM, </a:t>
            </a:r>
            <a:r>
              <a:rPr lang="en-GB" sz="1400" dirty="0" err="1"/>
              <a:t>ie</a:t>
            </a:r>
            <a:r>
              <a:rPr lang="en-GB" sz="1400" dirty="0"/>
              <a:t> no hyperinflation or devaluation collapse</a:t>
            </a:r>
          </a:p>
          <a:p>
            <a:r>
              <a:rPr lang="en-GB" sz="1400" dirty="0"/>
              <a:t>models macroeconomic UBI/DFSM implications of microsimulation UBI schemes</a:t>
            </a:r>
          </a:p>
          <a:p>
            <a:r>
              <a:rPr lang="en-GB" sz="1400" dirty="0"/>
              <a:t>simulates future sectoral productivity assumptions vs aggregate labour income driving UBI and DFSM</a:t>
            </a:r>
          </a:p>
          <a:p>
            <a:r>
              <a:rPr lang="en-GB" sz="1100" dirty="0">
                <a:hlinkClick r:id="rId2"/>
              </a:rPr>
              <a:t>www.camecon.com/what/our-work/the-macroeconomics-of-basic-income/</a:t>
            </a:r>
            <a:endParaRPr lang="en-GB" sz="1100" dirty="0"/>
          </a:p>
          <a:p>
            <a:pPr marL="0" indent="0">
              <a:buNone/>
            </a:pPr>
            <a:endParaRPr lang="en-GB" sz="1600" b="1" dirty="0"/>
          </a:p>
          <a:p>
            <a:pPr marL="0" indent="0">
              <a:buNone/>
            </a:pPr>
            <a:r>
              <a:rPr lang="en-GB" sz="1600" b="1" dirty="0"/>
              <a:t>Cambridge University team</a:t>
            </a:r>
          </a:p>
          <a:p>
            <a:r>
              <a:rPr lang="en-GB" sz="1400" dirty="0"/>
              <a:t>stock flow consistent model with explicit financial centre to run the same analysis, reporting Q3 2023</a:t>
            </a:r>
          </a:p>
        </p:txBody>
      </p:sp>
      <p:sp>
        <p:nvSpPr>
          <p:cNvPr id="4" name="Slide Number Placeholder 3">
            <a:extLst>
              <a:ext uri="{FF2B5EF4-FFF2-40B4-BE49-F238E27FC236}">
                <a16:creationId xmlns:a16="http://schemas.microsoft.com/office/drawing/2014/main" id="{984FD84A-C65A-B5D1-FF8E-DA327940F916}"/>
              </a:ext>
            </a:extLst>
          </p:cNvPr>
          <p:cNvSpPr>
            <a:spLocks noGrp="1"/>
          </p:cNvSpPr>
          <p:nvPr>
            <p:ph type="sldNum" sz="quarter" idx="12"/>
          </p:nvPr>
        </p:nvSpPr>
        <p:spPr/>
        <p:txBody>
          <a:bodyPr/>
          <a:lstStyle/>
          <a:p>
            <a:fld id="{52062453-D5B3-47E8-89A0-24C43E417B3D}" type="slidenum">
              <a:rPr lang="en-GB" smtClean="0"/>
              <a:t>11</a:t>
            </a:fld>
            <a:endParaRPr lang="en-GB"/>
          </a:p>
        </p:txBody>
      </p:sp>
      <p:pic>
        <p:nvPicPr>
          <p:cNvPr id="6" name="Picture 5" descr="Background pattern&#10;&#10;Description automatically generated">
            <a:extLst>
              <a:ext uri="{FF2B5EF4-FFF2-40B4-BE49-F238E27FC236}">
                <a16:creationId xmlns:a16="http://schemas.microsoft.com/office/drawing/2014/main" id="{77C647BD-8B0F-6E28-56C6-F95A583A3D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0765" y="2152649"/>
            <a:ext cx="2771288" cy="3923396"/>
          </a:xfrm>
          <a:prstGeom prst="rect">
            <a:avLst/>
          </a:prstGeom>
        </p:spPr>
      </p:pic>
    </p:spTree>
    <p:extLst>
      <p:ext uri="{BB962C8B-B14F-4D97-AF65-F5344CB8AC3E}">
        <p14:creationId xmlns:p14="http://schemas.microsoft.com/office/powerpoint/2010/main" val="197648911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02AEBB-472F-406A-BDA3-1253DC39FDE9}"/>
              </a:ext>
            </a:extLst>
          </p:cNvPr>
          <p:cNvSpPr>
            <a:spLocks noGrp="1"/>
          </p:cNvSpPr>
          <p:nvPr>
            <p:ph type="sldNum" sz="quarter" idx="12"/>
          </p:nvPr>
        </p:nvSpPr>
        <p:spPr/>
        <p:txBody>
          <a:bodyPr/>
          <a:lstStyle/>
          <a:p>
            <a:fld id="{52062453-D5B3-47E8-89A0-24C43E417B3D}" type="slidenum">
              <a:rPr lang="en-GB" smtClean="0"/>
              <a:t>12</a:t>
            </a:fld>
            <a:endParaRPr lang="en-GB"/>
          </a:p>
        </p:txBody>
      </p:sp>
      <p:pic>
        <p:nvPicPr>
          <p:cNvPr id="4104" name="Picture 8" descr="cover">
            <a:extLst>
              <a:ext uri="{FF2B5EF4-FFF2-40B4-BE49-F238E27FC236}">
                <a16:creationId xmlns:a16="http://schemas.microsoft.com/office/drawing/2014/main" id="{F148488C-E7E7-4A34-A352-988CC7EBE4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4556" y="1628185"/>
            <a:ext cx="3107359" cy="457258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D800844-F206-47E8-B8BA-AE5DE383ECC2}"/>
              </a:ext>
            </a:extLst>
          </p:cNvPr>
          <p:cNvSpPr txBox="1"/>
          <p:nvPr/>
        </p:nvSpPr>
        <p:spPr>
          <a:xfrm>
            <a:off x="5238750" y="1628186"/>
            <a:ext cx="6772275" cy="4832092"/>
          </a:xfrm>
          <a:prstGeom prst="rect">
            <a:avLst/>
          </a:prstGeom>
          <a:noFill/>
        </p:spPr>
        <p:txBody>
          <a:bodyPr wrap="square" rtlCol="0">
            <a:spAutoFit/>
          </a:bodyPr>
          <a:lstStyle/>
          <a:p>
            <a:pPr fontAlgn="base"/>
            <a:r>
              <a:rPr lang="en-GB" sz="1100"/>
              <a:t>“This is a radical, thought-provoking book, which brings together debates that are often kept separate about basic income and 'sovereign money'. You might not agree with all of it, but it makes big arguments and does so with constructive intent: that of proposing alternative ways of organising our economy and welfare states.”</a:t>
            </a:r>
            <a:br>
              <a:rPr lang="en-GB" sz="1100"/>
            </a:br>
            <a:endParaRPr lang="en-GB" sz="1100"/>
          </a:p>
          <a:p>
            <a:pPr fontAlgn="base"/>
            <a:r>
              <a:rPr lang="en-GB" sz="1100" b="1"/>
              <a:t>Nick Pearce, Director of The Institute for Policy Research, University of Bath, UK</a:t>
            </a:r>
          </a:p>
          <a:p>
            <a:pPr fontAlgn="base"/>
            <a:br>
              <a:rPr lang="en-GB" sz="1100"/>
            </a:br>
            <a:r>
              <a:rPr lang="en-GB" sz="1100"/>
              <a:t>“Though I have criticized modern money theory (MMT) for being too facile regarding the consequences of money financed deficits, I welcome this book’s advocacy of a universal basic income. MMT proponents have focused on the problem of employment. Geoff Crocker wants to shift the focus to basic income, and I believe he is right. We are in an era of transition. Employment was the fundamental problem of the 20th century. Income distribution will be the fundamental problem of the 21st century. We must begin transitioning the policy discourse now. In coming decades we will need both employment and basic income policy. It is good to have MMT advocates on board.”</a:t>
            </a:r>
          </a:p>
          <a:p>
            <a:pPr fontAlgn="base"/>
            <a:endParaRPr lang="en-GB" sz="1100"/>
          </a:p>
          <a:p>
            <a:pPr fontAlgn="base"/>
            <a:r>
              <a:rPr lang="en-GB" sz="1100" b="1"/>
              <a:t>Thomas Palley, independent economist, Washington, DC, USA</a:t>
            </a:r>
          </a:p>
          <a:p>
            <a:pPr fontAlgn="base"/>
            <a:br>
              <a:rPr lang="en-GB" sz="1100"/>
            </a:br>
            <a:endParaRPr lang="en-GB" sz="1100"/>
          </a:p>
          <a:p>
            <a:pPr fontAlgn="base"/>
            <a:r>
              <a:rPr lang="en-GB" sz="1100"/>
              <a:t>"Geoff Crocker's book is a very stimulating and provoking contribution to the discussion of how to define, identify, and finance basic income. It addresses very clearly the societal issue of a monetary basic income funding which will excite the discussion beside well --known tax proposals, and establishes the discussion on integrating basic income directly into crisis prevention and crisis solution.“</a:t>
            </a:r>
          </a:p>
          <a:p>
            <a:pPr fontAlgn="base"/>
            <a:endParaRPr lang="en-GB" sz="1100"/>
          </a:p>
          <a:p>
            <a:pPr fontAlgn="base"/>
            <a:r>
              <a:rPr lang="en-GB" sz="1100" b="1"/>
              <a:t>Bernhard Neumärker, Götz Werner Professor of Economic Policy &amp; Constitutional Economic Theory and Head of Freiburg Institute for Basic Income Studies (FRIBIS) at the University of Freiburg</a:t>
            </a:r>
          </a:p>
          <a:p>
            <a:endParaRPr lang="en-GB" sz="1100" dirty="0"/>
          </a:p>
        </p:txBody>
      </p:sp>
      <p:sp>
        <p:nvSpPr>
          <p:cNvPr id="11" name="Title 1">
            <a:extLst>
              <a:ext uri="{FF2B5EF4-FFF2-40B4-BE49-F238E27FC236}">
                <a16:creationId xmlns:a16="http://schemas.microsoft.com/office/drawing/2014/main" id="{04625BEF-C38F-49BC-8C81-65E9CF031D63}"/>
              </a:ext>
            </a:extLst>
          </p:cNvPr>
          <p:cNvSpPr>
            <a:spLocks noGrp="1"/>
          </p:cNvSpPr>
          <p:nvPr>
            <p:ph type="title"/>
          </p:nvPr>
        </p:nvSpPr>
        <p:spPr>
          <a:xfrm>
            <a:off x="1964556" y="512462"/>
            <a:ext cx="8911687" cy="1280890"/>
          </a:xfrm>
        </p:spPr>
        <p:txBody>
          <a:bodyPr>
            <a:normAutofit/>
          </a:bodyPr>
          <a:lstStyle/>
          <a:p>
            <a:r>
              <a:rPr lang="en-GB" sz="2000" b="1"/>
              <a:t>Basic income and sovereign money</a:t>
            </a:r>
            <a:br>
              <a:rPr lang="en-GB" sz="2000" b="1"/>
            </a:br>
            <a:r>
              <a:rPr lang="en-GB" sz="2000" b="1"/>
              <a:t>- the alternative to economic crisis and austerity policy</a:t>
            </a:r>
            <a:endParaRPr lang="en-GB" sz="2000" b="1" dirty="0"/>
          </a:p>
        </p:txBody>
      </p:sp>
    </p:spTree>
    <p:extLst>
      <p:ext uri="{BB962C8B-B14F-4D97-AF65-F5344CB8AC3E}">
        <p14:creationId xmlns:p14="http://schemas.microsoft.com/office/powerpoint/2010/main" val="425989279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62985-1CEC-5989-0620-BFBD58C4F9E1}"/>
              </a:ext>
            </a:extLst>
          </p:cNvPr>
          <p:cNvSpPr>
            <a:spLocks noGrp="1"/>
          </p:cNvSpPr>
          <p:nvPr>
            <p:ph type="title"/>
          </p:nvPr>
        </p:nvSpPr>
        <p:spPr/>
        <p:txBody>
          <a:bodyPr>
            <a:normAutofit/>
          </a:bodyPr>
          <a:lstStyle/>
          <a:p>
            <a:r>
              <a:rPr lang="en-GB" sz="2000" b="1" dirty="0"/>
              <a:t>Opening remarks</a:t>
            </a:r>
          </a:p>
        </p:txBody>
      </p:sp>
      <p:sp>
        <p:nvSpPr>
          <p:cNvPr id="3" name="Content Placeholder 2">
            <a:extLst>
              <a:ext uri="{FF2B5EF4-FFF2-40B4-BE49-F238E27FC236}">
                <a16:creationId xmlns:a16="http://schemas.microsoft.com/office/drawing/2014/main" id="{A38C9E3D-0D81-B322-F854-1E0FC324639B}"/>
              </a:ext>
            </a:extLst>
          </p:cNvPr>
          <p:cNvSpPr>
            <a:spLocks noGrp="1"/>
          </p:cNvSpPr>
          <p:nvPr>
            <p:ph idx="1"/>
          </p:nvPr>
        </p:nvSpPr>
        <p:spPr>
          <a:xfrm>
            <a:off x="2589212" y="2133600"/>
            <a:ext cx="8915400" cy="4362450"/>
          </a:xfrm>
        </p:spPr>
        <p:txBody>
          <a:bodyPr>
            <a:normAutofit/>
          </a:bodyPr>
          <a:lstStyle/>
          <a:p>
            <a:r>
              <a:rPr lang="en-GB" sz="1400" dirty="0"/>
              <a:t>Presentation is WIP, a discussion, not a concluded position or in didactic form</a:t>
            </a:r>
          </a:p>
          <a:p>
            <a:endParaRPr lang="en-GB" sz="1400" dirty="0"/>
          </a:p>
          <a:p>
            <a:r>
              <a:rPr lang="en-GB" sz="1400" dirty="0"/>
              <a:t>Thoughts on central bank practice extend from </a:t>
            </a:r>
          </a:p>
          <a:p>
            <a:pPr lvl="1"/>
            <a:r>
              <a:rPr lang="en-GB" sz="1200" dirty="0"/>
              <a:t>what currently is the case to </a:t>
            </a:r>
          </a:p>
          <a:p>
            <a:pPr lvl="1"/>
            <a:r>
              <a:rPr lang="en-GB" sz="1200" dirty="0"/>
              <a:t>whether current practice is </a:t>
            </a:r>
            <a:r>
              <a:rPr lang="en-GB" sz="1200" i="1" dirty="0"/>
              <a:t>necessarily</a:t>
            </a:r>
            <a:r>
              <a:rPr lang="en-GB" sz="1200" dirty="0"/>
              <a:t> the case and could be otherwise</a:t>
            </a:r>
          </a:p>
          <a:p>
            <a:endParaRPr lang="en-GB" sz="1400" dirty="0"/>
          </a:p>
          <a:p>
            <a:r>
              <a:rPr lang="en-GB" sz="1400" dirty="0"/>
              <a:t>Diagnostic regards financial balances and cash flows as </a:t>
            </a:r>
          </a:p>
          <a:p>
            <a:pPr lvl="1"/>
            <a:r>
              <a:rPr lang="en-GB" sz="1200" dirty="0"/>
              <a:t>intermediate variables in the economic system</a:t>
            </a:r>
          </a:p>
          <a:p>
            <a:pPr lvl="1"/>
            <a:r>
              <a:rPr lang="en-GB" sz="1200" dirty="0"/>
              <a:t>not fundamental constraints</a:t>
            </a:r>
          </a:p>
          <a:p>
            <a:endParaRPr lang="en-GB" sz="1400" dirty="0"/>
          </a:p>
          <a:p>
            <a:r>
              <a:rPr lang="en-GB" sz="1400" dirty="0"/>
              <a:t>Analysis methodology is economics rather than accountancy</a:t>
            </a:r>
          </a:p>
          <a:p>
            <a:endParaRPr lang="en-GB" sz="1400" dirty="0"/>
          </a:p>
          <a:p>
            <a:r>
              <a:rPr lang="en-GB" sz="1400" dirty="0"/>
              <a:t>Affordability therefore defined as by Keynes ‘anything we can actually do, we can afford’</a:t>
            </a:r>
          </a:p>
          <a:p>
            <a:endParaRPr lang="en-GB" dirty="0"/>
          </a:p>
        </p:txBody>
      </p:sp>
      <p:sp>
        <p:nvSpPr>
          <p:cNvPr id="4" name="Slide Number Placeholder 3">
            <a:extLst>
              <a:ext uri="{FF2B5EF4-FFF2-40B4-BE49-F238E27FC236}">
                <a16:creationId xmlns:a16="http://schemas.microsoft.com/office/drawing/2014/main" id="{9CC0B54F-4619-DBEB-50E3-65E750F62010}"/>
              </a:ext>
            </a:extLst>
          </p:cNvPr>
          <p:cNvSpPr>
            <a:spLocks noGrp="1"/>
          </p:cNvSpPr>
          <p:nvPr>
            <p:ph type="sldNum" sz="quarter" idx="12"/>
          </p:nvPr>
        </p:nvSpPr>
        <p:spPr/>
        <p:txBody>
          <a:bodyPr/>
          <a:lstStyle/>
          <a:p>
            <a:fld id="{52062453-D5B3-47E8-89A0-24C43E417B3D}" type="slidenum">
              <a:rPr lang="en-GB" smtClean="0"/>
              <a:t>2</a:t>
            </a:fld>
            <a:endParaRPr lang="en-GB"/>
          </a:p>
        </p:txBody>
      </p:sp>
    </p:spTree>
    <p:extLst>
      <p:ext uri="{BB962C8B-B14F-4D97-AF65-F5344CB8AC3E}">
        <p14:creationId xmlns:p14="http://schemas.microsoft.com/office/powerpoint/2010/main" val="117319286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D4BF7-B63C-8786-14F2-D3EAF902F0ED}"/>
              </a:ext>
            </a:extLst>
          </p:cNvPr>
          <p:cNvSpPr>
            <a:spLocks noGrp="1"/>
          </p:cNvSpPr>
          <p:nvPr>
            <p:ph type="title"/>
          </p:nvPr>
        </p:nvSpPr>
        <p:spPr/>
        <p:txBody>
          <a:bodyPr>
            <a:normAutofit/>
          </a:bodyPr>
          <a:lstStyle/>
          <a:p>
            <a:r>
              <a:rPr lang="en-GB" sz="2000" b="1" dirty="0"/>
              <a:t>The nature of money</a:t>
            </a:r>
          </a:p>
        </p:txBody>
      </p:sp>
      <p:sp>
        <p:nvSpPr>
          <p:cNvPr id="3" name="Content Placeholder 2">
            <a:extLst>
              <a:ext uri="{FF2B5EF4-FFF2-40B4-BE49-F238E27FC236}">
                <a16:creationId xmlns:a16="http://schemas.microsoft.com/office/drawing/2014/main" id="{1079D651-972A-A305-0AD6-4F0847D28B11}"/>
              </a:ext>
            </a:extLst>
          </p:cNvPr>
          <p:cNvSpPr>
            <a:spLocks noGrp="1"/>
          </p:cNvSpPr>
          <p:nvPr>
            <p:ph idx="1"/>
          </p:nvPr>
        </p:nvSpPr>
        <p:spPr>
          <a:xfrm>
            <a:off x="2589212" y="1228725"/>
            <a:ext cx="8915400" cy="5629275"/>
          </a:xfrm>
        </p:spPr>
        <p:txBody>
          <a:bodyPr>
            <a:normAutofit/>
          </a:bodyPr>
          <a:lstStyle/>
          <a:p>
            <a:r>
              <a:rPr lang="en-GB" sz="1400" dirty="0"/>
              <a:t>All money is initially </a:t>
            </a:r>
            <a:r>
              <a:rPr lang="en-GB" sz="1400" b="1" dirty="0"/>
              <a:t>created</a:t>
            </a:r>
            <a:endParaRPr lang="en-GB" sz="1400" dirty="0"/>
          </a:p>
          <a:p>
            <a:endParaRPr lang="en-GB" sz="1400" dirty="0"/>
          </a:p>
          <a:p>
            <a:endParaRPr lang="en-GB" sz="1400" dirty="0"/>
          </a:p>
          <a:p>
            <a:endParaRPr lang="en-GB" sz="1400" dirty="0"/>
          </a:p>
          <a:p>
            <a:endParaRPr lang="en-GB" sz="1400" dirty="0"/>
          </a:p>
          <a:p>
            <a:r>
              <a:rPr lang="en-GB" sz="1400" dirty="0"/>
              <a:t>Is money ‘backed up’ by</a:t>
            </a:r>
          </a:p>
          <a:p>
            <a:pPr lvl="1"/>
            <a:r>
              <a:rPr lang="en-GB" sz="1200" dirty="0"/>
              <a:t>gold reserves?</a:t>
            </a:r>
          </a:p>
          <a:p>
            <a:pPr lvl="1"/>
            <a:r>
              <a:rPr lang="en-GB" sz="1200" dirty="0"/>
              <a:t>bank IOU?</a:t>
            </a:r>
          </a:p>
          <a:p>
            <a:pPr lvl="1"/>
            <a:r>
              <a:rPr lang="en-GB" sz="1200" dirty="0"/>
              <a:t>its acceptance to pay tax (MMT)</a:t>
            </a:r>
          </a:p>
          <a:p>
            <a:pPr lvl="1"/>
            <a:r>
              <a:rPr lang="en-GB" sz="1200" b="1" dirty="0"/>
              <a:t>its acceptance to buy goods and services, i.e., by referring to output GDP?</a:t>
            </a:r>
          </a:p>
          <a:p>
            <a:endParaRPr lang="en-GB" sz="1400" dirty="0"/>
          </a:p>
          <a:p>
            <a:r>
              <a:rPr lang="en-GB" sz="1400"/>
              <a:t>Ongoing evolution </a:t>
            </a:r>
            <a:r>
              <a:rPr lang="en-GB" sz="1400" dirty="0"/>
              <a:t>of theory of money </a:t>
            </a:r>
          </a:p>
          <a:p>
            <a:pPr lvl="1"/>
            <a:r>
              <a:rPr lang="en-GB" sz="1200" b="1" dirty="0">
                <a:highlight>
                  <a:srgbClr val="FFFF00"/>
                </a:highlight>
              </a:rPr>
              <a:t>Stage 1 DONE</a:t>
            </a:r>
            <a:r>
              <a:rPr lang="en-GB" sz="1200" dirty="0">
                <a:highlight>
                  <a:srgbClr val="FFFF00"/>
                </a:highlight>
              </a:rPr>
              <a:t> </a:t>
            </a:r>
            <a:r>
              <a:rPr lang="en-GB" sz="1200" dirty="0"/>
              <a:t>from ‘multiplier’ theory – banks are intermediaries </a:t>
            </a:r>
          </a:p>
          <a:p>
            <a:pPr lvl="1"/>
            <a:r>
              <a:rPr lang="en-GB" sz="1200" dirty="0"/>
              <a:t>to ‘credit’ theory – banks create money (</a:t>
            </a:r>
            <a:r>
              <a:rPr lang="en-GB" sz="1200" dirty="0">
                <a:hlinkClick r:id="rId2"/>
              </a:rPr>
              <a:t>BoE</a:t>
            </a:r>
            <a:r>
              <a:rPr lang="en-GB" sz="1200" dirty="0"/>
              <a:t>,  </a:t>
            </a:r>
            <a:r>
              <a:rPr lang="en-GB" sz="1200" dirty="0">
                <a:hlinkClick r:id="rId3"/>
              </a:rPr>
              <a:t>Andrew Hook</a:t>
            </a:r>
            <a:r>
              <a:rPr lang="en-GB" sz="1200" dirty="0"/>
              <a:t>)</a:t>
            </a:r>
          </a:p>
          <a:p>
            <a:pPr lvl="1"/>
            <a:r>
              <a:rPr lang="en-GB" sz="1200" dirty="0"/>
              <a:t>given 100% seigniorage = huge profits for commercial banks </a:t>
            </a:r>
          </a:p>
          <a:p>
            <a:pPr lvl="1"/>
            <a:endParaRPr lang="en-GB" sz="1200" dirty="0"/>
          </a:p>
          <a:p>
            <a:pPr lvl="1"/>
            <a:r>
              <a:rPr lang="en-GB" sz="1200" b="1" dirty="0">
                <a:highlight>
                  <a:srgbClr val="FFFF00"/>
                </a:highlight>
              </a:rPr>
              <a:t>Stage 2 WIP </a:t>
            </a:r>
            <a:r>
              <a:rPr lang="en-GB" sz="1200" b="1" dirty="0"/>
              <a:t>= from government spend = debt to debt-free sovereign money</a:t>
            </a:r>
          </a:p>
          <a:p>
            <a:endParaRPr lang="en-GB" sz="1400" dirty="0"/>
          </a:p>
          <a:p>
            <a:endParaRPr lang="en-GB" sz="1400" dirty="0"/>
          </a:p>
          <a:p>
            <a:endParaRPr lang="en-GB" sz="1400" dirty="0"/>
          </a:p>
        </p:txBody>
      </p:sp>
      <p:sp>
        <p:nvSpPr>
          <p:cNvPr id="4" name="Slide Number Placeholder 3">
            <a:extLst>
              <a:ext uri="{FF2B5EF4-FFF2-40B4-BE49-F238E27FC236}">
                <a16:creationId xmlns:a16="http://schemas.microsoft.com/office/drawing/2014/main" id="{0544C8D2-A9CF-B7AA-9CBC-E42643813562}"/>
              </a:ext>
            </a:extLst>
          </p:cNvPr>
          <p:cNvSpPr>
            <a:spLocks noGrp="1"/>
          </p:cNvSpPr>
          <p:nvPr>
            <p:ph type="sldNum" sz="quarter" idx="12"/>
          </p:nvPr>
        </p:nvSpPr>
        <p:spPr/>
        <p:txBody>
          <a:bodyPr/>
          <a:lstStyle/>
          <a:p>
            <a:fld id="{52062453-D5B3-47E8-89A0-24C43E417B3D}" type="slidenum">
              <a:rPr lang="en-GB" smtClean="0"/>
              <a:t>3</a:t>
            </a:fld>
            <a:endParaRPr lang="en-GB"/>
          </a:p>
        </p:txBody>
      </p:sp>
      <p:graphicFrame>
        <p:nvGraphicFramePr>
          <p:cNvPr id="5" name="Table 5">
            <a:extLst>
              <a:ext uri="{FF2B5EF4-FFF2-40B4-BE49-F238E27FC236}">
                <a16:creationId xmlns:a16="http://schemas.microsoft.com/office/drawing/2014/main" id="{440AD9B4-6974-0B87-7744-C7FA05E9C6F8}"/>
              </a:ext>
            </a:extLst>
          </p:cNvPr>
          <p:cNvGraphicFramePr>
            <a:graphicFrameLocks noGrp="1"/>
          </p:cNvGraphicFramePr>
          <p:nvPr>
            <p:extLst>
              <p:ext uri="{D42A27DB-BD31-4B8C-83A1-F6EECF244321}">
                <p14:modId xmlns:p14="http://schemas.microsoft.com/office/powerpoint/2010/main" val="4189195464"/>
              </p:ext>
            </p:extLst>
          </p:nvPr>
        </p:nvGraphicFramePr>
        <p:xfrm>
          <a:off x="3040939" y="1596076"/>
          <a:ext cx="4005973" cy="1128076"/>
        </p:xfrm>
        <a:graphic>
          <a:graphicData uri="http://schemas.openxmlformats.org/drawingml/2006/table">
            <a:tbl>
              <a:tblPr firstRow="1" bandRow="1">
                <a:tableStyleId>{00A15C55-8517-42AA-B614-E9B94910E393}</a:tableStyleId>
              </a:tblPr>
              <a:tblGrid>
                <a:gridCol w="1575118">
                  <a:extLst>
                    <a:ext uri="{9D8B030D-6E8A-4147-A177-3AD203B41FA5}">
                      <a16:colId xmlns:a16="http://schemas.microsoft.com/office/drawing/2014/main" val="2707081892"/>
                    </a:ext>
                  </a:extLst>
                </a:gridCol>
                <a:gridCol w="2430855">
                  <a:extLst>
                    <a:ext uri="{9D8B030D-6E8A-4147-A177-3AD203B41FA5}">
                      <a16:colId xmlns:a16="http://schemas.microsoft.com/office/drawing/2014/main" val="352524064"/>
                    </a:ext>
                  </a:extLst>
                </a:gridCol>
              </a:tblGrid>
              <a:tr h="282019">
                <a:tc>
                  <a:txBody>
                    <a:bodyPr/>
                    <a:lstStyle/>
                    <a:p>
                      <a:r>
                        <a:rPr lang="en-GB" sz="1200" dirty="0"/>
                        <a:t>Money created as</a:t>
                      </a:r>
                    </a:p>
                  </a:txBody>
                  <a:tcPr/>
                </a:tc>
                <a:tc>
                  <a:txBody>
                    <a:bodyPr/>
                    <a:lstStyle/>
                    <a:p>
                      <a:r>
                        <a:rPr lang="en-GB" sz="1200" dirty="0"/>
                        <a:t>Seigniorage</a:t>
                      </a:r>
                    </a:p>
                  </a:txBody>
                  <a:tcPr/>
                </a:tc>
                <a:extLst>
                  <a:ext uri="{0D108BD9-81ED-4DB2-BD59-A6C34878D82A}">
                    <a16:rowId xmlns:a16="http://schemas.microsoft.com/office/drawing/2014/main" val="4002533211"/>
                  </a:ext>
                </a:extLst>
              </a:tr>
              <a:tr h="282019">
                <a:tc>
                  <a:txBody>
                    <a:bodyPr/>
                    <a:lstStyle/>
                    <a:p>
                      <a:r>
                        <a:rPr lang="en-GB" sz="1200" dirty="0"/>
                        <a:t>metal coins</a:t>
                      </a:r>
                    </a:p>
                  </a:txBody>
                  <a:tcPr/>
                </a:tc>
                <a:tc>
                  <a:txBody>
                    <a:bodyPr/>
                    <a:lstStyle/>
                    <a:p>
                      <a:r>
                        <a:rPr lang="en-GB" sz="1200" dirty="0"/>
                        <a:t>limited, even negative!</a:t>
                      </a:r>
                    </a:p>
                  </a:txBody>
                  <a:tcPr/>
                </a:tc>
                <a:extLst>
                  <a:ext uri="{0D108BD9-81ED-4DB2-BD59-A6C34878D82A}">
                    <a16:rowId xmlns:a16="http://schemas.microsoft.com/office/drawing/2014/main" val="150154882"/>
                  </a:ext>
                </a:extLst>
              </a:tr>
              <a:tr h="282019">
                <a:tc>
                  <a:txBody>
                    <a:bodyPr/>
                    <a:lstStyle/>
                    <a:p>
                      <a:r>
                        <a:rPr lang="en-GB" sz="1200" dirty="0"/>
                        <a:t>paper notes</a:t>
                      </a:r>
                    </a:p>
                  </a:txBody>
                  <a:tcPr/>
                </a:tc>
                <a:tc>
                  <a:txBody>
                    <a:bodyPr/>
                    <a:lstStyle/>
                    <a:p>
                      <a:r>
                        <a:rPr lang="en-GB" sz="1200" dirty="0"/>
                        <a:t>high</a:t>
                      </a:r>
                    </a:p>
                  </a:txBody>
                  <a:tcPr/>
                </a:tc>
                <a:extLst>
                  <a:ext uri="{0D108BD9-81ED-4DB2-BD59-A6C34878D82A}">
                    <a16:rowId xmlns:a16="http://schemas.microsoft.com/office/drawing/2014/main" val="3157172916"/>
                  </a:ext>
                </a:extLst>
              </a:tr>
              <a:tr h="282019">
                <a:tc>
                  <a:txBody>
                    <a:bodyPr/>
                    <a:lstStyle/>
                    <a:p>
                      <a:r>
                        <a:rPr lang="en-GB" sz="1200" dirty="0"/>
                        <a:t>digital tokens</a:t>
                      </a:r>
                    </a:p>
                  </a:txBody>
                  <a:tcPr/>
                </a:tc>
                <a:tc>
                  <a:txBody>
                    <a:bodyPr/>
                    <a:lstStyle/>
                    <a:p>
                      <a:r>
                        <a:rPr lang="en-GB" sz="1200" dirty="0"/>
                        <a:t>100% given zero marginal cost</a:t>
                      </a:r>
                    </a:p>
                  </a:txBody>
                  <a:tcPr/>
                </a:tc>
                <a:extLst>
                  <a:ext uri="{0D108BD9-81ED-4DB2-BD59-A6C34878D82A}">
                    <a16:rowId xmlns:a16="http://schemas.microsoft.com/office/drawing/2014/main" val="3658146702"/>
                  </a:ext>
                </a:extLst>
              </a:tr>
            </a:tbl>
          </a:graphicData>
        </a:graphic>
      </p:graphicFrame>
    </p:spTree>
    <p:extLst>
      <p:ext uri="{BB962C8B-B14F-4D97-AF65-F5344CB8AC3E}">
        <p14:creationId xmlns:p14="http://schemas.microsoft.com/office/powerpoint/2010/main" val="363705866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 calcmode="lin" valueType="num">
                                      <p:cBhvr additive="base">
                                        <p:cTn id="3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 calcmode="lin" valueType="num">
                                      <p:cBhvr additive="base">
                                        <p:cTn id="4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anim calcmode="lin" valueType="num">
                                      <p:cBhvr additive="base">
                                        <p:cTn id="5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EAA38-7C50-20B1-B16A-090522A7CF8E}"/>
              </a:ext>
            </a:extLst>
          </p:cNvPr>
          <p:cNvSpPr>
            <a:spLocks noGrp="1"/>
          </p:cNvSpPr>
          <p:nvPr>
            <p:ph type="title"/>
          </p:nvPr>
        </p:nvSpPr>
        <p:spPr/>
        <p:txBody>
          <a:bodyPr>
            <a:normAutofit/>
          </a:bodyPr>
          <a:lstStyle/>
          <a:p>
            <a:r>
              <a:rPr lang="en-GB" sz="2000" b="1" dirty="0"/>
              <a:t>The system of government funding</a:t>
            </a:r>
          </a:p>
        </p:txBody>
      </p:sp>
      <p:sp>
        <p:nvSpPr>
          <p:cNvPr id="3" name="Content Placeholder 2">
            <a:extLst>
              <a:ext uri="{FF2B5EF4-FFF2-40B4-BE49-F238E27FC236}">
                <a16:creationId xmlns:a16="http://schemas.microsoft.com/office/drawing/2014/main" id="{8E16E382-6669-BBFE-EA39-C6F4757D7B6D}"/>
              </a:ext>
            </a:extLst>
          </p:cNvPr>
          <p:cNvSpPr>
            <a:spLocks noGrp="1"/>
          </p:cNvSpPr>
          <p:nvPr>
            <p:ph idx="1"/>
          </p:nvPr>
        </p:nvSpPr>
        <p:spPr>
          <a:xfrm>
            <a:off x="2589211" y="1152907"/>
            <a:ext cx="9326563" cy="5705093"/>
          </a:xfrm>
        </p:spPr>
        <p:txBody>
          <a:bodyPr>
            <a:normAutofit fontScale="77500" lnSpcReduction="20000"/>
          </a:bodyPr>
          <a:lstStyle/>
          <a:p>
            <a:r>
              <a:rPr lang="en-GB" dirty="0"/>
              <a:t>Governments are prohibited from direct monetary financing of expenditure</a:t>
            </a:r>
          </a:p>
          <a:p>
            <a:pPr marL="0" indent="0">
              <a:buNone/>
            </a:pPr>
            <a:r>
              <a:rPr lang="en-GB" dirty="0"/>
              <a:t>      i.e., private banks can create money, but not governments or central banks!</a:t>
            </a:r>
          </a:p>
          <a:p>
            <a:endParaRPr lang="en-GB" dirty="0"/>
          </a:p>
          <a:p>
            <a:r>
              <a:rPr lang="en-GB" dirty="0"/>
              <a:t>Governments fund expenditure by</a:t>
            </a:r>
          </a:p>
          <a:p>
            <a:pPr lvl="1"/>
            <a:r>
              <a:rPr lang="en-GB" dirty="0"/>
              <a:t>tax</a:t>
            </a:r>
          </a:p>
          <a:p>
            <a:pPr lvl="1"/>
            <a:r>
              <a:rPr lang="en-GB" dirty="0"/>
              <a:t>borrowing</a:t>
            </a:r>
          </a:p>
          <a:p>
            <a:endParaRPr lang="en-GB" dirty="0"/>
          </a:p>
          <a:p>
            <a:r>
              <a:rPr lang="en-GB" b="1" dirty="0"/>
              <a:t>Borrowing</a:t>
            </a:r>
            <a:r>
              <a:rPr lang="en-GB" dirty="0"/>
              <a:t> (UK) is by DMO sales of government bonds to</a:t>
            </a:r>
          </a:p>
          <a:p>
            <a:pPr lvl="1"/>
            <a:r>
              <a:rPr lang="en-GB" dirty="0"/>
              <a:t>pension funds, insurance companies, stockbrokers, foreign central banks</a:t>
            </a:r>
          </a:p>
          <a:p>
            <a:r>
              <a:rPr lang="en-GB" dirty="0"/>
              <a:t>There is no objective limit to this debt – it’s arbitrary </a:t>
            </a:r>
            <a:r>
              <a:rPr lang="en-GB" sz="1400" dirty="0"/>
              <a:t>(Maastricht 60% GDP) (except for low-income countries)</a:t>
            </a:r>
          </a:p>
          <a:p>
            <a:r>
              <a:rPr lang="en-GB" dirty="0"/>
              <a:t>Total debt accumulates to &gt;100% GDP (265% in Japan)= non-repayable</a:t>
            </a:r>
          </a:p>
          <a:p>
            <a:pPr marL="0" indent="0">
              <a:buNone/>
            </a:pPr>
            <a:endParaRPr lang="en-GB" b="1" dirty="0"/>
          </a:p>
          <a:p>
            <a:r>
              <a:rPr lang="en-GB" b="1" dirty="0"/>
              <a:t>BUT</a:t>
            </a:r>
            <a:r>
              <a:rPr lang="en-GB" dirty="0"/>
              <a:t> central banks (Fed, BoE, ECB, BoJ) buy these bonds in secondary market, so</a:t>
            </a:r>
          </a:p>
          <a:p>
            <a:pPr lvl="1"/>
            <a:r>
              <a:rPr lang="en-GB" dirty="0"/>
              <a:t>central banks hold large amounts of government debt (£875bn in UK)</a:t>
            </a:r>
          </a:p>
          <a:p>
            <a:pPr lvl="1"/>
            <a:r>
              <a:rPr lang="en-GB" dirty="0"/>
              <a:t>central banks are owned by the same government (Fed pays surpluses to US Treasury)</a:t>
            </a:r>
          </a:p>
          <a:p>
            <a:pPr lvl="1"/>
            <a:r>
              <a:rPr lang="en-GB" dirty="0"/>
              <a:t>so, it’s equivalent to </a:t>
            </a:r>
            <a:r>
              <a:rPr lang="en-GB" b="1" dirty="0"/>
              <a:t>zero net debt</a:t>
            </a:r>
            <a:r>
              <a:rPr lang="en-GB" dirty="0"/>
              <a:t>, both principal and interest</a:t>
            </a:r>
          </a:p>
          <a:p>
            <a:pPr lvl="1"/>
            <a:r>
              <a:rPr lang="en-GB" dirty="0"/>
              <a:t>it’s therefore no argument for austerity </a:t>
            </a:r>
          </a:p>
          <a:p>
            <a:pPr lvl="1"/>
            <a:r>
              <a:rPr lang="en-GB" dirty="0"/>
              <a:t>it’s de facto direct monetary financing = </a:t>
            </a:r>
            <a:r>
              <a:rPr lang="en-GB" b="1" dirty="0"/>
              <a:t>debt-free sovereign money</a:t>
            </a:r>
            <a:r>
              <a:rPr lang="en-GB" dirty="0"/>
              <a:t> by the back door</a:t>
            </a:r>
          </a:p>
          <a:p>
            <a:pPr lvl="1"/>
            <a:r>
              <a:rPr lang="en-GB" dirty="0"/>
              <a:t>intermediaries make zero risk huge profit – a scandal!</a:t>
            </a:r>
          </a:p>
          <a:p>
            <a:pPr lvl="1"/>
            <a:r>
              <a:rPr lang="en-GB" dirty="0"/>
              <a:t>cash (only 3% of money) is not accounted as debt at creation</a:t>
            </a:r>
          </a:p>
          <a:p>
            <a:pPr marL="457200" lvl="1" indent="0">
              <a:buNone/>
            </a:pPr>
            <a:endParaRPr lang="en-GB" dirty="0"/>
          </a:p>
        </p:txBody>
      </p:sp>
      <p:sp>
        <p:nvSpPr>
          <p:cNvPr id="4" name="Slide Number Placeholder 3">
            <a:extLst>
              <a:ext uri="{FF2B5EF4-FFF2-40B4-BE49-F238E27FC236}">
                <a16:creationId xmlns:a16="http://schemas.microsoft.com/office/drawing/2014/main" id="{94580177-2F95-64C6-2591-C3FB4144B5CE}"/>
              </a:ext>
            </a:extLst>
          </p:cNvPr>
          <p:cNvSpPr>
            <a:spLocks noGrp="1"/>
          </p:cNvSpPr>
          <p:nvPr>
            <p:ph type="sldNum" sz="quarter" idx="12"/>
          </p:nvPr>
        </p:nvSpPr>
        <p:spPr/>
        <p:txBody>
          <a:bodyPr/>
          <a:lstStyle/>
          <a:p>
            <a:fld id="{52062453-D5B3-47E8-89A0-24C43E417B3D}" type="slidenum">
              <a:rPr lang="en-GB" smtClean="0"/>
              <a:t>4</a:t>
            </a:fld>
            <a:endParaRPr lang="en-GB"/>
          </a:p>
        </p:txBody>
      </p:sp>
      <p:graphicFrame>
        <p:nvGraphicFramePr>
          <p:cNvPr id="7" name="Chart 6">
            <a:extLst>
              <a:ext uri="{FF2B5EF4-FFF2-40B4-BE49-F238E27FC236}">
                <a16:creationId xmlns:a16="http://schemas.microsoft.com/office/drawing/2014/main" id="{8FD80366-5A0F-905E-DE29-C6E1EA343665}"/>
              </a:ext>
            </a:extLst>
          </p:cNvPr>
          <p:cNvGraphicFramePr>
            <a:graphicFrameLocks/>
          </p:cNvGraphicFramePr>
          <p:nvPr>
            <p:extLst>
              <p:ext uri="{D42A27DB-BD31-4B8C-83A1-F6EECF244321}">
                <p14:modId xmlns:p14="http://schemas.microsoft.com/office/powerpoint/2010/main" val="2655286781"/>
              </p:ext>
            </p:extLst>
          </p:nvPr>
        </p:nvGraphicFramePr>
        <p:xfrm>
          <a:off x="7048768" y="1738942"/>
          <a:ext cx="5072056" cy="14614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155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calcmode="lin" valueType="num">
                                      <p:cBhvr additive="base">
                                        <p:cTn id="6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anim calcmode="lin" valueType="num">
                                      <p:cBhvr additive="base">
                                        <p:cTn id="7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anim calcmode="lin" valueType="num">
                                      <p:cBhvr additive="base">
                                        <p:cTn id="7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anim calcmode="lin" valueType="num">
                                      <p:cBhvr additive="base">
                                        <p:cTn id="79"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anim calcmode="lin" valueType="num">
                                      <p:cBhvr additive="base">
                                        <p:cTn id="83"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0F513-98A5-4B53-9449-A675ECF83159}"/>
              </a:ext>
            </a:extLst>
          </p:cNvPr>
          <p:cNvSpPr>
            <a:spLocks noGrp="1"/>
          </p:cNvSpPr>
          <p:nvPr>
            <p:ph type="title"/>
          </p:nvPr>
        </p:nvSpPr>
        <p:spPr/>
        <p:txBody>
          <a:bodyPr>
            <a:normAutofit/>
          </a:bodyPr>
          <a:lstStyle/>
          <a:p>
            <a:r>
              <a:rPr lang="en-GB" sz="2000" b="1" dirty="0"/>
              <a:t>Funding basic income</a:t>
            </a:r>
          </a:p>
        </p:txBody>
      </p:sp>
      <p:sp>
        <p:nvSpPr>
          <p:cNvPr id="3" name="Content Placeholder 2">
            <a:extLst>
              <a:ext uri="{FF2B5EF4-FFF2-40B4-BE49-F238E27FC236}">
                <a16:creationId xmlns:a16="http://schemas.microsoft.com/office/drawing/2014/main" id="{8A87A0EC-0FD7-4919-8754-B99FBD389AC1}"/>
              </a:ext>
            </a:extLst>
          </p:cNvPr>
          <p:cNvSpPr>
            <a:spLocks noGrp="1"/>
          </p:cNvSpPr>
          <p:nvPr>
            <p:ph idx="1"/>
          </p:nvPr>
        </p:nvSpPr>
        <p:spPr>
          <a:xfrm>
            <a:off x="2589212" y="1637489"/>
            <a:ext cx="8915400" cy="2123440"/>
          </a:xfrm>
        </p:spPr>
        <p:txBody>
          <a:bodyPr>
            <a:normAutofit/>
          </a:bodyPr>
          <a:lstStyle/>
          <a:p>
            <a:r>
              <a:rPr lang="en-GB" dirty="0"/>
              <a:t>UBI either</a:t>
            </a:r>
          </a:p>
          <a:p>
            <a:pPr lvl="1"/>
            <a:r>
              <a:rPr lang="en-GB" dirty="0"/>
              <a:t>too small to be meaningful</a:t>
            </a:r>
          </a:p>
          <a:p>
            <a:pPr lvl="1"/>
            <a:r>
              <a:rPr lang="en-GB" dirty="0"/>
              <a:t>too large to be affordable</a:t>
            </a:r>
          </a:p>
          <a:p>
            <a:endParaRPr lang="en-GB" dirty="0"/>
          </a:p>
          <a:p>
            <a:r>
              <a:rPr lang="en-GB" dirty="0"/>
              <a:t>Funding options </a:t>
            </a:r>
          </a:p>
          <a:p>
            <a:endParaRPr lang="en-GB" dirty="0"/>
          </a:p>
        </p:txBody>
      </p:sp>
      <p:sp>
        <p:nvSpPr>
          <p:cNvPr id="4" name="Slide Number Placeholder 3">
            <a:extLst>
              <a:ext uri="{FF2B5EF4-FFF2-40B4-BE49-F238E27FC236}">
                <a16:creationId xmlns:a16="http://schemas.microsoft.com/office/drawing/2014/main" id="{A7F925CC-FBA5-46B3-B363-D587EFCAB90E}"/>
              </a:ext>
            </a:extLst>
          </p:cNvPr>
          <p:cNvSpPr>
            <a:spLocks noGrp="1"/>
          </p:cNvSpPr>
          <p:nvPr>
            <p:ph type="sldNum" sz="quarter" idx="12"/>
          </p:nvPr>
        </p:nvSpPr>
        <p:spPr/>
        <p:txBody>
          <a:bodyPr/>
          <a:lstStyle/>
          <a:p>
            <a:fld id="{52062453-D5B3-47E8-89A0-24C43E417B3D}" type="slidenum">
              <a:rPr lang="en-GB" smtClean="0"/>
              <a:t>5</a:t>
            </a:fld>
            <a:endParaRPr lang="en-GB"/>
          </a:p>
        </p:txBody>
      </p:sp>
      <p:graphicFrame>
        <p:nvGraphicFramePr>
          <p:cNvPr id="5" name="Table 5">
            <a:extLst>
              <a:ext uri="{FF2B5EF4-FFF2-40B4-BE49-F238E27FC236}">
                <a16:creationId xmlns:a16="http://schemas.microsoft.com/office/drawing/2014/main" id="{4767D60E-4F1C-4F2D-A9DF-4EEFDBF8DAA1}"/>
              </a:ext>
            </a:extLst>
          </p:cNvPr>
          <p:cNvGraphicFramePr>
            <a:graphicFrameLocks noGrp="1"/>
          </p:cNvGraphicFramePr>
          <p:nvPr>
            <p:extLst>
              <p:ext uri="{D42A27DB-BD31-4B8C-83A1-F6EECF244321}">
                <p14:modId xmlns:p14="http://schemas.microsoft.com/office/powerpoint/2010/main" val="3155595177"/>
              </p:ext>
            </p:extLst>
          </p:nvPr>
        </p:nvGraphicFramePr>
        <p:xfrm>
          <a:off x="2589211" y="3900791"/>
          <a:ext cx="8812214" cy="2603490"/>
        </p:xfrm>
        <a:graphic>
          <a:graphicData uri="http://schemas.openxmlformats.org/drawingml/2006/table">
            <a:tbl>
              <a:tblPr firstRow="1" bandRow="1">
                <a:tableStyleId>{5C22544A-7EE6-4342-B048-85BDC9FD1C3A}</a:tableStyleId>
              </a:tblPr>
              <a:tblGrid>
                <a:gridCol w="4040189">
                  <a:extLst>
                    <a:ext uri="{9D8B030D-6E8A-4147-A177-3AD203B41FA5}">
                      <a16:colId xmlns:a16="http://schemas.microsoft.com/office/drawing/2014/main" val="2085146475"/>
                    </a:ext>
                  </a:extLst>
                </a:gridCol>
                <a:gridCol w="4772025">
                  <a:extLst>
                    <a:ext uri="{9D8B030D-6E8A-4147-A177-3AD203B41FA5}">
                      <a16:colId xmlns:a16="http://schemas.microsoft.com/office/drawing/2014/main" val="1842977700"/>
                    </a:ext>
                  </a:extLst>
                </a:gridCol>
              </a:tblGrid>
              <a:tr h="378450">
                <a:tc>
                  <a:txBody>
                    <a:bodyPr/>
                    <a:lstStyle/>
                    <a:p>
                      <a:r>
                        <a:rPr lang="en-GB" sz="1200" dirty="0"/>
                        <a:t>Funding option</a:t>
                      </a:r>
                    </a:p>
                  </a:txBody>
                  <a:tcPr/>
                </a:tc>
                <a:tc>
                  <a:txBody>
                    <a:bodyPr/>
                    <a:lstStyle/>
                    <a:p>
                      <a:r>
                        <a:rPr lang="en-GB" sz="1200" dirty="0"/>
                        <a:t>Comment</a:t>
                      </a:r>
                    </a:p>
                  </a:txBody>
                  <a:tcPr/>
                </a:tc>
                <a:extLst>
                  <a:ext uri="{0D108BD9-81ED-4DB2-BD59-A6C34878D82A}">
                    <a16:rowId xmlns:a16="http://schemas.microsoft.com/office/drawing/2014/main" val="1370005739"/>
                  </a:ext>
                </a:extLst>
              </a:tr>
              <a:tr h="370840">
                <a:tc>
                  <a:txBody>
                    <a:bodyPr/>
                    <a:lstStyle/>
                    <a:p>
                      <a:r>
                        <a:rPr lang="en-GB" sz="1200" dirty="0"/>
                        <a:t>Revenue neutral = higher tax/replace other benefits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 unconditionality = less intrusion? = less poverty?</a:t>
                      </a:r>
                    </a:p>
                  </a:txBody>
                  <a:tcPr/>
                </a:tc>
                <a:extLst>
                  <a:ext uri="{0D108BD9-81ED-4DB2-BD59-A6C34878D82A}">
                    <a16:rowId xmlns:a16="http://schemas.microsoft.com/office/drawing/2014/main" val="744977356"/>
                  </a:ext>
                </a:extLst>
              </a:tr>
              <a:tr h="370840">
                <a:tc>
                  <a:txBody>
                    <a:bodyPr/>
                    <a:lstStyle/>
                    <a:p>
                      <a:r>
                        <a:rPr lang="en-GB" sz="1200" dirty="0"/>
                        <a:t>Wealth tax</a:t>
                      </a:r>
                    </a:p>
                  </a:txBody>
                  <a:tcPr/>
                </a:tc>
                <a:tc>
                  <a:txBody>
                    <a:bodyPr/>
                    <a:lstStyle/>
                    <a:p>
                      <a:r>
                        <a:rPr lang="en-GB" sz="1200" dirty="0"/>
                        <a:t>Difficult to tax range of assets continuously</a:t>
                      </a:r>
                    </a:p>
                  </a:txBody>
                  <a:tcPr/>
                </a:tc>
                <a:extLst>
                  <a:ext uri="{0D108BD9-81ED-4DB2-BD59-A6C34878D82A}">
                    <a16:rowId xmlns:a16="http://schemas.microsoft.com/office/drawing/2014/main" val="3210070394"/>
                  </a:ext>
                </a:extLst>
              </a:tr>
              <a:tr h="370840">
                <a:tc>
                  <a:txBody>
                    <a:bodyPr/>
                    <a:lstStyle/>
                    <a:p>
                      <a:r>
                        <a:rPr lang="en-GB" sz="1200" dirty="0"/>
                        <a:t>Land tax</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Most profitable FANG companies use little land</a:t>
                      </a:r>
                    </a:p>
                  </a:txBody>
                  <a:tcPr/>
                </a:tc>
                <a:extLst>
                  <a:ext uri="{0D108BD9-81ED-4DB2-BD59-A6C34878D82A}">
                    <a16:rowId xmlns:a16="http://schemas.microsoft.com/office/drawing/2014/main" val="3026584580"/>
                  </a:ext>
                </a:extLst>
              </a:tr>
              <a:tr h="370840">
                <a:tc>
                  <a:txBody>
                    <a:bodyPr/>
                    <a:lstStyle/>
                    <a:p>
                      <a:r>
                        <a:rPr lang="en-GB" sz="1200" dirty="0"/>
                        <a:t>Eco-tax</a:t>
                      </a:r>
                    </a:p>
                  </a:txBody>
                  <a:tcPr/>
                </a:tc>
                <a:tc>
                  <a:txBody>
                    <a:bodyPr/>
                    <a:lstStyle/>
                    <a:p>
                      <a:r>
                        <a:rPr lang="en-GB" sz="1200" dirty="0"/>
                        <a:t>Eco-tax should self-cancel, reduce pollution not raise revenue</a:t>
                      </a:r>
                    </a:p>
                  </a:txBody>
                  <a:tcPr/>
                </a:tc>
                <a:extLst>
                  <a:ext uri="{0D108BD9-81ED-4DB2-BD59-A6C34878D82A}">
                    <a16:rowId xmlns:a16="http://schemas.microsoft.com/office/drawing/2014/main" val="2240399433"/>
                  </a:ext>
                </a:extLst>
              </a:tr>
              <a:tr h="370840">
                <a:tc>
                  <a:txBody>
                    <a:bodyPr/>
                    <a:lstStyle/>
                    <a:p>
                      <a:r>
                        <a:rPr lang="en-GB" sz="1200" dirty="0"/>
                        <a:t>Sovereign fund investment</a:t>
                      </a:r>
                    </a:p>
                  </a:txBody>
                  <a:tcPr/>
                </a:tc>
                <a:tc>
                  <a:txBody>
                    <a:bodyPr/>
                    <a:lstStyle/>
                    <a:p>
                      <a:r>
                        <a:rPr lang="en-GB" sz="1200" dirty="0"/>
                        <a:t>Requires one of above over time</a:t>
                      </a:r>
                    </a:p>
                  </a:txBody>
                  <a:tcPr/>
                </a:tc>
                <a:extLst>
                  <a:ext uri="{0D108BD9-81ED-4DB2-BD59-A6C34878D82A}">
                    <a16:rowId xmlns:a16="http://schemas.microsoft.com/office/drawing/2014/main" val="3452928067"/>
                  </a:ext>
                </a:extLst>
              </a:tr>
              <a:tr h="370840">
                <a:tc>
                  <a:txBody>
                    <a:bodyPr/>
                    <a:lstStyle/>
                    <a:p>
                      <a:r>
                        <a:rPr lang="en-GB" sz="1200" dirty="0"/>
                        <a:t>Sovereign money creation</a:t>
                      </a:r>
                    </a:p>
                  </a:txBody>
                  <a:tcPr>
                    <a:solidFill>
                      <a:srgbClr val="FFFF00"/>
                    </a:solidFill>
                  </a:tcPr>
                </a:tc>
                <a:tc>
                  <a:txBody>
                    <a:bodyPr/>
                    <a:lstStyle/>
                    <a:p>
                      <a:r>
                        <a:rPr lang="en-GB" sz="1200" dirty="0"/>
                        <a:t>A heterodox paradigm change</a:t>
                      </a:r>
                    </a:p>
                  </a:txBody>
                  <a:tcPr>
                    <a:solidFill>
                      <a:srgbClr val="FFFF00"/>
                    </a:solidFill>
                  </a:tcPr>
                </a:tc>
                <a:extLst>
                  <a:ext uri="{0D108BD9-81ED-4DB2-BD59-A6C34878D82A}">
                    <a16:rowId xmlns:a16="http://schemas.microsoft.com/office/drawing/2014/main" val="3941682359"/>
                  </a:ext>
                </a:extLst>
              </a:tr>
            </a:tbl>
          </a:graphicData>
        </a:graphic>
      </p:graphicFrame>
      <p:sp>
        <p:nvSpPr>
          <p:cNvPr id="6" name="Teardrop 5">
            <a:extLst>
              <a:ext uri="{FF2B5EF4-FFF2-40B4-BE49-F238E27FC236}">
                <a16:creationId xmlns:a16="http://schemas.microsoft.com/office/drawing/2014/main" id="{E7118F19-6DB6-4C8E-842B-69C52673055A}"/>
              </a:ext>
            </a:extLst>
          </p:cNvPr>
          <p:cNvSpPr/>
          <p:nvPr/>
        </p:nvSpPr>
        <p:spPr>
          <a:xfrm>
            <a:off x="9248775" y="768512"/>
            <a:ext cx="2514600" cy="2552699"/>
          </a:xfrm>
          <a:prstGeom prst="teardrop">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see </a:t>
            </a:r>
          </a:p>
          <a:p>
            <a:pPr algn="ctr"/>
            <a:r>
              <a:rPr lang="en-GB" sz="1800" b="1" i="1" dirty="0"/>
              <a:t>‘The Case for Basic Income’ </a:t>
            </a:r>
            <a:r>
              <a:rPr lang="en-GB" sz="1800" dirty="0"/>
              <a:t>at </a:t>
            </a:r>
            <a:r>
              <a:rPr lang="en-GB" sz="1800" b="1" dirty="0">
                <a:solidFill>
                  <a:schemeClr val="accent4"/>
                </a:solidFill>
                <a:hlinkClick r:id="rId2">
                  <a:extLst>
                    <a:ext uri="{A12FA001-AC4F-418D-AE19-62706E023703}">
                      <ahyp:hlinkClr xmlns:ahyp="http://schemas.microsoft.com/office/drawing/2018/hyperlinkcolor" val="tx"/>
                    </a:ext>
                  </a:extLst>
                </a:hlinkClick>
              </a:rPr>
              <a:t>www.ubi.org</a:t>
            </a:r>
            <a:endParaRPr lang="en-GB" sz="1800" b="1" dirty="0">
              <a:solidFill>
                <a:schemeClr val="accent4"/>
              </a:solidFill>
            </a:endParaRPr>
          </a:p>
          <a:p>
            <a:pPr algn="ctr"/>
            <a:endParaRPr lang="en-GB" b="1" dirty="0"/>
          </a:p>
        </p:txBody>
      </p:sp>
    </p:spTree>
    <p:extLst>
      <p:ext uri="{BB962C8B-B14F-4D97-AF65-F5344CB8AC3E}">
        <p14:creationId xmlns:p14="http://schemas.microsoft.com/office/powerpoint/2010/main" val="195360152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33A38-D335-4B6F-B56D-327BFFF2FA28}"/>
              </a:ext>
            </a:extLst>
          </p:cNvPr>
          <p:cNvSpPr>
            <a:spLocks noGrp="1"/>
          </p:cNvSpPr>
          <p:nvPr>
            <p:ph type="title"/>
          </p:nvPr>
        </p:nvSpPr>
        <p:spPr>
          <a:xfrm>
            <a:off x="2059525" y="970344"/>
            <a:ext cx="8911687" cy="1280890"/>
          </a:xfrm>
        </p:spPr>
        <p:txBody>
          <a:bodyPr>
            <a:normAutofit/>
          </a:bodyPr>
          <a:lstStyle/>
          <a:p>
            <a:r>
              <a:rPr lang="en-GB" sz="2000" b="1" dirty="0"/>
              <a:t>5 Reasons why Basic Income needs </a:t>
            </a:r>
            <a:br>
              <a:rPr lang="en-GB" sz="2000" b="1" dirty="0"/>
            </a:br>
            <a:r>
              <a:rPr lang="en-GB" sz="2000" b="1" dirty="0"/>
              <a:t>Debt-Free Sovereign Money</a:t>
            </a:r>
          </a:p>
        </p:txBody>
      </p:sp>
      <p:sp>
        <p:nvSpPr>
          <p:cNvPr id="3" name="Content Placeholder 2">
            <a:extLst>
              <a:ext uri="{FF2B5EF4-FFF2-40B4-BE49-F238E27FC236}">
                <a16:creationId xmlns:a16="http://schemas.microsoft.com/office/drawing/2014/main" id="{7FC88827-AEC4-4549-876B-56428E939631}"/>
              </a:ext>
            </a:extLst>
          </p:cNvPr>
          <p:cNvSpPr>
            <a:spLocks noGrp="1"/>
          </p:cNvSpPr>
          <p:nvPr>
            <p:ph idx="1"/>
          </p:nvPr>
        </p:nvSpPr>
        <p:spPr>
          <a:xfrm>
            <a:off x="1876426" y="1610789"/>
            <a:ext cx="10448924" cy="5534025"/>
          </a:xfrm>
        </p:spPr>
        <p:txBody>
          <a:bodyPr>
            <a:normAutofit/>
          </a:bodyPr>
          <a:lstStyle/>
          <a:p>
            <a:pPr lvl="0"/>
            <a:endParaRPr lang="en-GB" sz="1500" dirty="0"/>
          </a:p>
          <a:p>
            <a:r>
              <a:rPr lang="en-GB" sz="1600" b="1" dirty="0"/>
              <a:t>The only way to deliver adequate basic income at affordable cost</a:t>
            </a:r>
          </a:p>
          <a:p>
            <a:pPr lvl="1"/>
            <a:r>
              <a:rPr lang="en-GB" dirty="0"/>
              <a:t>Breaks the challenge that UBI either too small to be meaningful or too large to be affordable</a:t>
            </a:r>
          </a:p>
          <a:p>
            <a:pPr lvl="0"/>
            <a:endParaRPr lang="en-GB" sz="1600" dirty="0"/>
          </a:p>
          <a:p>
            <a:pPr lvl="0"/>
            <a:r>
              <a:rPr lang="en-GB" sz="1600" b="1" dirty="0"/>
              <a:t>Consistent argument for debt-free sovereign money as for basic income</a:t>
            </a:r>
          </a:p>
          <a:p>
            <a:pPr lvl="1"/>
            <a:r>
              <a:rPr lang="en-GB" dirty="0" err="1"/>
              <a:t>ie</a:t>
            </a:r>
            <a:r>
              <a:rPr lang="en-GB" dirty="0"/>
              <a:t> thought experiment of totally automated economy</a:t>
            </a:r>
          </a:p>
          <a:p>
            <a:pPr lvl="0"/>
            <a:endParaRPr lang="en-GB" sz="1600" dirty="0"/>
          </a:p>
          <a:p>
            <a:pPr lvl="0"/>
            <a:r>
              <a:rPr lang="en-GB" sz="1600" b="1" dirty="0"/>
              <a:t>Pilot of UBI + DFSM has been delivered in Covid economy</a:t>
            </a:r>
          </a:p>
          <a:p>
            <a:pPr lvl="1"/>
            <a:r>
              <a:rPr lang="en-GB" dirty="0"/>
              <a:t>UK furlough scheme paid £24K to 3m people , cost = £69bn </a:t>
            </a:r>
          </a:p>
          <a:p>
            <a:pPr lvl="1"/>
            <a:r>
              <a:rPr lang="en-GB" dirty="0"/>
              <a:t>BoE bought £875bn of government debt = debt-free sovereign money</a:t>
            </a:r>
          </a:p>
          <a:p>
            <a:endParaRPr lang="en-GB" sz="1600" b="1" dirty="0"/>
          </a:p>
          <a:p>
            <a:r>
              <a:rPr lang="en-GB" sz="1600" b="1" dirty="0"/>
              <a:t>Linked need to get income to people AND debt out of the economy</a:t>
            </a:r>
          </a:p>
          <a:p>
            <a:endParaRPr lang="en-GB" sz="1600" b="1" dirty="0"/>
          </a:p>
          <a:p>
            <a:r>
              <a:rPr lang="en-GB" sz="1600" b="1" dirty="0"/>
              <a:t>Uniquely addresses wide dysfunctionalities in economy, e.g., crisis, austerity, poverty, inequality</a:t>
            </a:r>
          </a:p>
          <a:p>
            <a:pPr lvl="0"/>
            <a:endParaRPr lang="en-GB" sz="1600" dirty="0"/>
          </a:p>
          <a:p>
            <a:pPr lvl="0"/>
            <a:endParaRPr lang="en-GB" sz="1500" dirty="0"/>
          </a:p>
        </p:txBody>
      </p:sp>
      <p:sp>
        <p:nvSpPr>
          <p:cNvPr id="4" name="Slide Number Placeholder 3">
            <a:extLst>
              <a:ext uri="{FF2B5EF4-FFF2-40B4-BE49-F238E27FC236}">
                <a16:creationId xmlns:a16="http://schemas.microsoft.com/office/drawing/2014/main" id="{27EF053E-3574-45B1-95AA-78B5758AF7C8}"/>
              </a:ext>
            </a:extLst>
          </p:cNvPr>
          <p:cNvSpPr>
            <a:spLocks noGrp="1"/>
          </p:cNvSpPr>
          <p:nvPr>
            <p:ph type="sldNum" sz="quarter" idx="12"/>
          </p:nvPr>
        </p:nvSpPr>
        <p:spPr/>
        <p:txBody>
          <a:bodyPr/>
          <a:lstStyle/>
          <a:p>
            <a:fld id="{52062453-D5B3-47E8-89A0-24C43E417B3D}" type="slidenum">
              <a:rPr lang="en-GB" smtClean="0"/>
              <a:t>6</a:t>
            </a:fld>
            <a:endParaRPr lang="en-GB"/>
          </a:p>
        </p:txBody>
      </p:sp>
    </p:spTree>
    <p:custDataLst>
      <p:tags r:id="rId1"/>
    </p:custDataLst>
    <p:extLst>
      <p:ext uri="{BB962C8B-B14F-4D97-AF65-F5344CB8AC3E}">
        <p14:creationId xmlns:p14="http://schemas.microsoft.com/office/powerpoint/2010/main" val="193378918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 calcmode="lin" valueType="num">
                                      <p:cBhvr additive="base">
                                        <p:cTn id="4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AEC3-9E35-4D93-9520-58B35C7AC25B}"/>
              </a:ext>
            </a:extLst>
          </p:cNvPr>
          <p:cNvSpPr>
            <a:spLocks noGrp="1"/>
          </p:cNvSpPr>
          <p:nvPr>
            <p:ph type="title"/>
          </p:nvPr>
        </p:nvSpPr>
        <p:spPr/>
        <p:txBody>
          <a:bodyPr>
            <a:normAutofit/>
          </a:bodyPr>
          <a:lstStyle/>
          <a:p>
            <a:r>
              <a:rPr lang="en-GB" sz="2000" b="1" dirty="0"/>
              <a:t>Developing the case for UBI and DFSM in developing economies</a:t>
            </a:r>
            <a:br>
              <a:rPr lang="en-GB" sz="2000" b="1" dirty="0"/>
            </a:br>
            <a:r>
              <a:rPr lang="en-GB" sz="900" b="1" dirty="0"/>
              <a:t>source : Tradingeconomics.com</a:t>
            </a:r>
            <a:endParaRPr lang="en-GB" sz="900" dirty="0"/>
          </a:p>
        </p:txBody>
      </p:sp>
      <p:sp>
        <p:nvSpPr>
          <p:cNvPr id="4" name="Slide Number Placeholder 3">
            <a:extLst>
              <a:ext uri="{FF2B5EF4-FFF2-40B4-BE49-F238E27FC236}">
                <a16:creationId xmlns:a16="http://schemas.microsoft.com/office/drawing/2014/main" id="{CE1352DA-EFB0-47B8-8481-1555521CF0AC}"/>
              </a:ext>
            </a:extLst>
          </p:cNvPr>
          <p:cNvSpPr>
            <a:spLocks noGrp="1"/>
          </p:cNvSpPr>
          <p:nvPr>
            <p:ph type="sldNum" sz="quarter" idx="12"/>
          </p:nvPr>
        </p:nvSpPr>
        <p:spPr/>
        <p:txBody>
          <a:bodyPr/>
          <a:lstStyle/>
          <a:p>
            <a:fld id="{52062453-D5B3-47E8-89A0-24C43E417B3D}" type="slidenum">
              <a:rPr lang="en-GB" smtClean="0"/>
              <a:t>7</a:t>
            </a:fld>
            <a:endParaRPr lang="en-GB"/>
          </a:p>
        </p:txBody>
      </p:sp>
      <p:graphicFrame>
        <p:nvGraphicFramePr>
          <p:cNvPr id="5" name="Content Placeholder 4">
            <a:extLst>
              <a:ext uri="{FF2B5EF4-FFF2-40B4-BE49-F238E27FC236}">
                <a16:creationId xmlns:a16="http://schemas.microsoft.com/office/drawing/2014/main" id="{913F88A4-C495-4DE1-BADF-B9C9158765D6}"/>
              </a:ext>
            </a:extLst>
          </p:cNvPr>
          <p:cNvGraphicFramePr>
            <a:graphicFrameLocks noGrp="1"/>
          </p:cNvGraphicFramePr>
          <p:nvPr>
            <p:ph idx="1"/>
          </p:nvPr>
        </p:nvGraphicFramePr>
        <p:xfrm>
          <a:off x="2409824" y="1060451"/>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63C8142E-1FB4-48DB-9113-16164C7ADA16}"/>
              </a:ext>
            </a:extLst>
          </p:cNvPr>
          <p:cNvSpPr txBox="1"/>
          <p:nvPr/>
        </p:nvSpPr>
        <p:spPr>
          <a:xfrm>
            <a:off x="2314573" y="4848227"/>
            <a:ext cx="9010651" cy="2123658"/>
          </a:xfrm>
          <a:prstGeom prst="rect">
            <a:avLst/>
          </a:prstGeom>
          <a:noFill/>
        </p:spPr>
        <p:txBody>
          <a:bodyPr wrap="square" rtlCol="0">
            <a:spAutoFit/>
          </a:bodyPr>
          <a:lstStyle/>
          <a:p>
            <a:pPr marL="285750" indent="-285750">
              <a:buFont typeface="Arial" panose="020B0604020202020204" pitchFamily="34" charset="0"/>
              <a:buChar char="•"/>
            </a:pPr>
            <a:r>
              <a:rPr lang="en-GB" sz="1200" dirty="0"/>
              <a:t>suggests strong relationship debt to income</a:t>
            </a:r>
          </a:p>
          <a:p>
            <a:pPr marL="742950" lvl="1" indent="-285750">
              <a:buFont typeface="Arial" panose="020B0604020202020204" pitchFamily="34" charset="0"/>
              <a:buChar char="•"/>
            </a:pPr>
            <a:r>
              <a:rPr lang="en-GB" sz="1200" dirty="0"/>
              <a:t>&lt;60% debt/GDP = GDP/capita &lt; $5,000</a:t>
            </a:r>
          </a:p>
          <a:p>
            <a:pPr marL="742950" lvl="1" indent="-285750">
              <a:buFont typeface="Arial" panose="020B0604020202020204" pitchFamily="34" charset="0"/>
              <a:buChar char="•"/>
            </a:pPr>
            <a:r>
              <a:rPr lang="en-GB" sz="1200" dirty="0"/>
              <a:t>&gt;60%&lt;80% debt/GDP = GDP/capita $10,000</a:t>
            </a:r>
          </a:p>
          <a:p>
            <a:pPr marL="742950" lvl="1" indent="-285750">
              <a:buFont typeface="Arial" panose="020B0604020202020204" pitchFamily="34" charset="0"/>
              <a:buChar char="•"/>
            </a:pPr>
            <a:r>
              <a:rPr lang="en-GB" sz="1200" dirty="0"/>
              <a:t>&gt;90% debt/GDP =GDP/capita &gt;$30,000</a:t>
            </a:r>
          </a:p>
          <a:p>
            <a:pPr marL="285750" indent="-285750">
              <a:buFont typeface="Arial" panose="020B0604020202020204" pitchFamily="34" charset="0"/>
              <a:buChar char="•"/>
            </a:pPr>
            <a:r>
              <a:rPr lang="en-GB" sz="1200" dirty="0"/>
              <a:t>so are low debt/GDP ratios constraining economic growth?</a:t>
            </a:r>
          </a:p>
          <a:p>
            <a:pPr marL="285750" indent="-285750">
              <a:buFont typeface="Arial" panose="020B0604020202020204" pitchFamily="34" charset="0"/>
              <a:buChar char="•"/>
            </a:pPr>
            <a:r>
              <a:rPr lang="en-GB" sz="1200" dirty="0"/>
              <a:t>could </a:t>
            </a:r>
          </a:p>
          <a:p>
            <a:pPr marL="742950" lvl="1" indent="-285750">
              <a:buFont typeface="Arial" panose="020B0604020202020204" pitchFamily="34" charset="0"/>
              <a:buChar char="•"/>
            </a:pPr>
            <a:r>
              <a:rPr lang="en-GB" sz="1200" b="1" dirty="0"/>
              <a:t>debt be higher?</a:t>
            </a:r>
          </a:p>
          <a:p>
            <a:pPr marL="742950" lvl="1" indent="-285750">
              <a:buFont typeface="Arial" panose="020B0604020202020204" pitchFamily="34" charset="0"/>
              <a:buChar char="•"/>
            </a:pPr>
            <a:r>
              <a:rPr lang="en-GB" sz="1200" b="1" dirty="0"/>
              <a:t>debt-free sovereign money be created?</a:t>
            </a:r>
          </a:p>
          <a:p>
            <a:pPr marL="742950" lvl="1" indent="-285750">
              <a:buFont typeface="Arial" panose="020B0604020202020204" pitchFamily="34" charset="0"/>
              <a:buChar char="•"/>
            </a:pPr>
            <a:r>
              <a:rPr lang="en-GB" sz="1200" b="1" dirty="0"/>
              <a:t>UBI consumer income generate economic growth?</a:t>
            </a:r>
          </a:p>
          <a:p>
            <a:pPr marL="285750" indent="-285750">
              <a:buFont typeface="Arial" panose="020B0604020202020204" pitchFamily="34" charset="0"/>
              <a:buChar char="•"/>
            </a:pPr>
            <a:r>
              <a:rPr lang="en-GB" sz="1200" dirty="0"/>
              <a:t>correlation ≠ causation, so need explanatory theoretical model and deeper research</a:t>
            </a:r>
          </a:p>
          <a:p>
            <a:pPr marL="285750" indent="-285750">
              <a:buFont typeface="Arial" panose="020B0604020202020204" pitchFamily="34" charset="0"/>
              <a:buChar char="•"/>
            </a:pPr>
            <a:endParaRPr lang="en-GB" sz="1200" dirty="0"/>
          </a:p>
        </p:txBody>
      </p:sp>
    </p:spTree>
    <p:extLst>
      <p:ext uri="{BB962C8B-B14F-4D97-AF65-F5344CB8AC3E}">
        <p14:creationId xmlns:p14="http://schemas.microsoft.com/office/powerpoint/2010/main" val="275480879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BA35-1697-4A85-A33F-B6D5A5FDE3B2}"/>
              </a:ext>
            </a:extLst>
          </p:cNvPr>
          <p:cNvSpPr>
            <a:spLocks noGrp="1"/>
          </p:cNvSpPr>
          <p:nvPr>
            <p:ph type="title"/>
          </p:nvPr>
        </p:nvSpPr>
        <p:spPr>
          <a:xfrm>
            <a:off x="1737049" y="624110"/>
            <a:ext cx="8911687" cy="528797"/>
          </a:xfrm>
        </p:spPr>
        <p:txBody>
          <a:bodyPr>
            <a:noAutofit/>
          </a:bodyPr>
          <a:lstStyle/>
          <a:p>
            <a:r>
              <a:rPr lang="en-GB" sz="1800" b="1"/>
              <a:t>Defining money</a:t>
            </a:r>
            <a:br>
              <a:rPr lang="en-GB" sz="1800" b="1"/>
            </a:br>
            <a:br>
              <a:rPr lang="en-GB" sz="1400" b="1"/>
            </a:br>
            <a:r>
              <a:rPr lang="en-GB" sz="1400" b="1"/>
              <a:t>- rethink the definition of money in the economy</a:t>
            </a:r>
            <a:br>
              <a:rPr lang="en-GB" sz="1400" b="1"/>
            </a:br>
            <a:r>
              <a:rPr lang="en-GB" sz="1400" b="1"/>
              <a:t>- redefine concept of affordability</a:t>
            </a:r>
            <a:br>
              <a:rPr lang="en-GB" sz="1400" b="1"/>
            </a:br>
            <a:r>
              <a:rPr lang="en-GB" sz="1400" b="1"/>
              <a:t>- take debt as constraint out of the system</a:t>
            </a:r>
            <a:endParaRPr lang="en-GB" sz="1400" b="1" dirty="0"/>
          </a:p>
        </p:txBody>
      </p:sp>
      <p:sp>
        <p:nvSpPr>
          <p:cNvPr id="3" name="Content Placeholder 2">
            <a:extLst>
              <a:ext uri="{FF2B5EF4-FFF2-40B4-BE49-F238E27FC236}">
                <a16:creationId xmlns:a16="http://schemas.microsoft.com/office/drawing/2014/main" id="{CBD6AAE1-F109-4B12-819C-27C17586254A}"/>
              </a:ext>
            </a:extLst>
          </p:cNvPr>
          <p:cNvSpPr>
            <a:spLocks noGrp="1"/>
          </p:cNvSpPr>
          <p:nvPr>
            <p:ph idx="1"/>
          </p:nvPr>
        </p:nvSpPr>
        <p:spPr>
          <a:xfrm>
            <a:off x="1965649" y="1590675"/>
            <a:ext cx="10226351" cy="5486400"/>
          </a:xfrm>
        </p:spPr>
        <p:txBody>
          <a:bodyPr>
            <a:normAutofit fontScale="77500" lnSpcReduction="20000"/>
          </a:bodyPr>
          <a:lstStyle/>
          <a:p>
            <a:pPr marL="0" indent="0">
              <a:buNone/>
            </a:pPr>
            <a:endParaRPr lang="en-GB" sz="1600" b="1"/>
          </a:p>
          <a:p>
            <a:pPr marL="0" indent="0">
              <a:buNone/>
            </a:pPr>
            <a:r>
              <a:rPr lang="en-GB" sz="1600" b="1"/>
              <a:t>From</a:t>
            </a:r>
          </a:p>
          <a:p>
            <a:endParaRPr lang="en-GB" sz="1600" b="1"/>
          </a:p>
          <a:p>
            <a:r>
              <a:rPr lang="en-GB" sz="1600" b="1">
                <a:solidFill>
                  <a:schemeClr val="accent4"/>
                </a:solidFill>
              </a:rPr>
              <a:t>Financial orthodoxy (money determines outcomes)</a:t>
            </a:r>
          </a:p>
          <a:p>
            <a:pPr lvl="1"/>
            <a:r>
              <a:rPr lang="en-GB">
                <a:solidFill>
                  <a:schemeClr val="accent4"/>
                </a:solidFill>
              </a:rPr>
              <a:t>money has inherent value from gold reserves, or sale of government bonds which create debt</a:t>
            </a:r>
          </a:p>
          <a:p>
            <a:pPr lvl="1"/>
            <a:r>
              <a:rPr lang="en-GB">
                <a:solidFill>
                  <a:schemeClr val="accent4"/>
                </a:solidFill>
              </a:rPr>
              <a:t>money is real, cannot be created or destroyed</a:t>
            </a:r>
          </a:p>
          <a:p>
            <a:pPr lvl="1"/>
            <a:r>
              <a:rPr lang="en-GB">
                <a:solidFill>
                  <a:schemeClr val="accent4"/>
                </a:solidFill>
              </a:rPr>
              <a:t>government budgets must balance</a:t>
            </a:r>
          </a:p>
          <a:p>
            <a:pPr lvl="1"/>
            <a:r>
              <a:rPr lang="en-GB">
                <a:solidFill>
                  <a:schemeClr val="accent4"/>
                </a:solidFill>
              </a:rPr>
              <a:t>household and government expenditure become debt financed and therefore limited by debt</a:t>
            </a:r>
          </a:p>
          <a:p>
            <a:pPr lvl="1"/>
            <a:r>
              <a:rPr lang="en-GB" b="1">
                <a:solidFill>
                  <a:schemeClr val="accent4"/>
                </a:solidFill>
              </a:rPr>
              <a:t>affordability is defined by government financial reserves</a:t>
            </a:r>
          </a:p>
          <a:p>
            <a:pPr marL="457200" lvl="1" indent="0">
              <a:buNone/>
            </a:pPr>
            <a:endParaRPr lang="en-GB" sz="1400"/>
          </a:p>
          <a:p>
            <a:pPr marL="0" indent="0">
              <a:buNone/>
            </a:pPr>
            <a:r>
              <a:rPr lang="en-GB" sz="1600" b="1"/>
              <a:t>To</a:t>
            </a:r>
          </a:p>
          <a:p>
            <a:endParaRPr lang="en-GB" sz="1600" b="1"/>
          </a:p>
          <a:p>
            <a:r>
              <a:rPr lang="en-GB" sz="1600" b="1">
                <a:solidFill>
                  <a:schemeClr val="accent4"/>
                </a:solidFill>
              </a:rPr>
              <a:t>Heterodox theory of money = SOVEREIGN MONEY (money enables outcomes)</a:t>
            </a:r>
          </a:p>
          <a:p>
            <a:pPr lvl="1"/>
            <a:r>
              <a:rPr lang="en-GB">
                <a:solidFill>
                  <a:schemeClr val="accent4"/>
                </a:solidFill>
              </a:rPr>
              <a:t>money has no inherent value (there is a magic money tree), but derives its value from output GDP</a:t>
            </a:r>
          </a:p>
          <a:p>
            <a:pPr lvl="1"/>
            <a:r>
              <a:rPr lang="en-GB">
                <a:solidFill>
                  <a:schemeClr val="accent4"/>
                </a:solidFill>
              </a:rPr>
              <a:t>sovereign state can issue money vs GDP without creating debt</a:t>
            </a:r>
          </a:p>
          <a:p>
            <a:pPr lvl="1"/>
            <a:r>
              <a:rPr lang="en-GB">
                <a:solidFill>
                  <a:schemeClr val="accent4"/>
                </a:solidFill>
              </a:rPr>
              <a:t>sovereign money is needed in high technology economies</a:t>
            </a:r>
          </a:p>
          <a:p>
            <a:pPr lvl="1"/>
            <a:r>
              <a:rPr lang="en-GB">
                <a:solidFill>
                  <a:schemeClr val="accent4"/>
                </a:solidFill>
              </a:rPr>
              <a:t>household and government expenditure then funded by sovereign money</a:t>
            </a:r>
          </a:p>
          <a:p>
            <a:pPr lvl="1"/>
            <a:r>
              <a:rPr lang="en-GB" b="1">
                <a:solidFill>
                  <a:schemeClr val="accent4"/>
                </a:solidFill>
              </a:rPr>
              <a:t>affordability is defined by real resources and productive potential</a:t>
            </a:r>
          </a:p>
          <a:p>
            <a:pPr lvl="1"/>
            <a:r>
              <a:rPr lang="en-GB" b="1">
                <a:solidFill>
                  <a:schemeClr val="accent4"/>
                </a:solidFill>
              </a:rPr>
              <a:t>Keynes – ‘anything we can actually do, we can afford’</a:t>
            </a:r>
          </a:p>
          <a:p>
            <a:endParaRPr lang="en-GB" sz="1600" dirty="0"/>
          </a:p>
        </p:txBody>
      </p:sp>
      <p:sp>
        <p:nvSpPr>
          <p:cNvPr id="4" name="Slide Number Placeholder 3">
            <a:extLst>
              <a:ext uri="{FF2B5EF4-FFF2-40B4-BE49-F238E27FC236}">
                <a16:creationId xmlns:a16="http://schemas.microsoft.com/office/drawing/2014/main" id="{F8E82723-97A9-46D9-B5A6-2C708F9F24DE}"/>
              </a:ext>
            </a:extLst>
          </p:cNvPr>
          <p:cNvSpPr>
            <a:spLocks noGrp="1"/>
          </p:cNvSpPr>
          <p:nvPr>
            <p:ph type="sldNum" sz="quarter" idx="12"/>
          </p:nvPr>
        </p:nvSpPr>
        <p:spPr/>
        <p:txBody>
          <a:bodyPr/>
          <a:lstStyle/>
          <a:p>
            <a:fld id="{52062453-D5B3-47E8-89A0-24C43E417B3D}" type="slidenum">
              <a:rPr lang="en-GB" smtClean="0"/>
              <a:t>8</a:t>
            </a:fld>
            <a:endParaRPr lang="en-GB"/>
          </a:p>
        </p:txBody>
      </p:sp>
    </p:spTree>
    <p:extLst>
      <p:ext uri="{BB962C8B-B14F-4D97-AF65-F5344CB8AC3E}">
        <p14:creationId xmlns:p14="http://schemas.microsoft.com/office/powerpoint/2010/main" val="112391642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 calcmode="lin" valueType="num">
                                      <p:cBhvr additive="base">
                                        <p:cTn id="4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 calcmode="lin" valueType="num">
                                      <p:cBhvr additive="base">
                                        <p:cTn id="5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 calcmode="lin" valueType="num">
                                      <p:cBhvr additive="base">
                                        <p:cTn id="5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6" end="16"/>
                                            </p:txEl>
                                          </p:spTgt>
                                        </p:tgtEl>
                                        <p:attrNameLst>
                                          <p:attrName>style.visibility</p:attrName>
                                        </p:attrNameLst>
                                      </p:cBhvr>
                                      <p:to>
                                        <p:strVal val="visible"/>
                                      </p:to>
                                    </p:set>
                                    <p:anim calcmode="lin" valueType="num">
                                      <p:cBhvr additive="base">
                                        <p:cTn id="6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7" end="17"/>
                                            </p:txEl>
                                          </p:spTgt>
                                        </p:tgtEl>
                                        <p:attrNameLst>
                                          <p:attrName>style.visibility</p:attrName>
                                        </p:attrNameLst>
                                      </p:cBhvr>
                                      <p:to>
                                        <p:strVal val="visible"/>
                                      </p:to>
                                    </p:set>
                                    <p:anim calcmode="lin" valueType="num">
                                      <p:cBhvr additive="base">
                                        <p:cTn id="6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8" end="18"/>
                                            </p:txEl>
                                          </p:spTgt>
                                        </p:tgtEl>
                                        <p:attrNameLst>
                                          <p:attrName>style.visibility</p:attrName>
                                        </p:attrNameLst>
                                      </p:cBhvr>
                                      <p:to>
                                        <p:strVal val="visible"/>
                                      </p:to>
                                    </p:set>
                                    <p:anim calcmode="lin" valueType="num">
                                      <p:cBhvr additive="base">
                                        <p:cTn id="69"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0D2E1-18A2-40F6-B0EC-20865344B936}"/>
              </a:ext>
            </a:extLst>
          </p:cNvPr>
          <p:cNvSpPr>
            <a:spLocks noGrp="1"/>
          </p:cNvSpPr>
          <p:nvPr>
            <p:ph type="title"/>
          </p:nvPr>
        </p:nvSpPr>
        <p:spPr>
          <a:xfrm>
            <a:off x="2592925" y="147337"/>
            <a:ext cx="8911687" cy="1280890"/>
          </a:xfrm>
        </p:spPr>
        <p:txBody>
          <a:bodyPr>
            <a:normAutofit/>
          </a:bodyPr>
          <a:lstStyle/>
          <a:p>
            <a:r>
              <a:rPr lang="en-GB" sz="2000" b="1" dirty="0"/>
              <a:t>Defining sovereign money</a:t>
            </a:r>
          </a:p>
        </p:txBody>
      </p:sp>
      <p:sp>
        <p:nvSpPr>
          <p:cNvPr id="3" name="Content Placeholder 2">
            <a:extLst>
              <a:ext uri="{FF2B5EF4-FFF2-40B4-BE49-F238E27FC236}">
                <a16:creationId xmlns:a16="http://schemas.microsoft.com/office/drawing/2014/main" id="{B6A549B0-FF67-4DBA-A4DC-5DF64537D757}"/>
              </a:ext>
            </a:extLst>
          </p:cNvPr>
          <p:cNvSpPr>
            <a:spLocks noGrp="1"/>
          </p:cNvSpPr>
          <p:nvPr>
            <p:ph idx="1"/>
          </p:nvPr>
        </p:nvSpPr>
        <p:spPr>
          <a:xfrm>
            <a:off x="2589212" y="787782"/>
            <a:ext cx="8915400" cy="6167838"/>
          </a:xfrm>
        </p:spPr>
        <p:txBody>
          <a:bodyPr>
            <a:normAutofit/>
          </a:bodyPr>
          <a:lstStyle/>
          <a:p>
            <a:r>
              <a:rPr lang="en-GB" sz="1200" b="1" dirty="0"/>
              <a:t>MMT definition (Stephanie Kelton </a:t>
            </a:r>
            <a:r>
              <a:rPr lang="en-GB" sz="1200" b="1" i="1" dirty="0"/>
              <a:t>‘The Deficit Myth</a:t>
            </a:r>
            <a:r>
              <a:rPr lang="en-GB" sz="1200" b="1" dirty="0"/>
              <a:t>’)</a:t>
            </a:r>
          </a:p>
          <a:p>
            <a:pPr lvl="1"/>
            <a:r>
              <a:rPr lang="en-GB" sz="1200" dirty="0"/>
              <a:t>Sovereign money funds job guarantee, Medicare for All, Green New Deal</a:t>
            </a:r>
          </a:p>
          <a:p>
            <a:pPr lvl="1"/>
            <a:r>
              <a:rPr lang="en-GB" sz="1200" dirty="0"/>
              <a:t>Money creation must be matched by debt creation. </a:t>
            </a:r>
          </a:p>
          <a:p>
            <a:pPr lvl="1"/>
            <a:r>
              <a:rPr lang="en-GB" sz="1200" dirty="0"/>
              <a:t>Debt so created is balanced by surplus in other sectors (the Godley identity)</a:t>
            </a:r>
          </a:p>
          <a:p>
            <a:pPr lvl="1"/>
            <a:r>
              <a:rPr lang="en-GB" sz="1200" dirty="0"/>
              <a:t>A zero-interest rate creates no revenue financing cost.</a:t>
            </a:r>
          </a:p>
          <a:p>
            <a:r>
              <a:rPr lang="en-GB" sz="1200" b="1" dirty="0"/>
              <a:t>Bank money definition (Joseph Huber ‘</a:t>
            </a:r>
            <a:r>
              <a:rPr lang="en-GB" sz="1200" b="1" i="1" dirty="0"/>
              <a:t>Sovereign Money</a:t>
            </a:r>
            <a:r>
              <a:rPr lang="en-GB" sz="1200" b="1" dirty="0"/>
              <a:t>’)</a:t>
            </a:r>
            <a:endParaRPr lang="en-GB" sz="1200" dirty="0"/>
          </a:p>
          <a:p>
            <a:pPr lvl="1"/>
            <a:r>
              <a:rPr lang="en-GB" sz="1200" dirty="0"/>
              <a:t>Sovereign money = state monopoly </a:t>
            </a:r>
          </a:p>
          <a:p>
            <a:pPr lvl="1"/>
            <a:r>
              <a:rPr lang="en-GB" sz="1200" dirty="0"/>
              <a:t>Commercial banks no longer create bank money, so no crisis. </a:t>
            </a:r>
          </a:p>
          <a:p>
            <a:r>
              <a:rPr lang="en-GB" sz="1200" b="1" dirty="0"/>
              <a:t>Basic income definition (Geoff Crocker </a:t>
            </a:r>
            <a:r>
              <a:rPr lang="en-GB" sz="1200" b="1" i="1" dirty="0"/>
              <a:t>‘Basic Income and Sovereign Money</a:t>
            </a:r>
            <a:r>
              <a:rPr lang="en-GB" sz="1200" b="1" dirty="0"/>
              <a:t>’)</a:t>
            </a:r>
          </a:p>
          <a:p>
            <a:pPr lvl="1"/>
            <a:r>
              <a:rPr lang="en-GB" sz="1200" dirty="0"/>
              <a:t>Sovereign money funds aggregate demand to full potential output GDP. </a:t>
            </a:r>
          </a:p>
          <a:p>
            <a:pPr lvl="1"/>
            <a:r>
              <a:rPr lang="en-GB" sz="1200" dirty="0"/>
              <a:t>Money creation is debt-free, not matched by debt creation. </a:t>
            </a:r>
          </a:p>
          <a:p>
            <a:pPr lvl="1"/>
            <a:r>
              <a:rPr lang="en-GB" sz="1200" dirty="0"/>
              <a:t>Avoids excessive consumer and public sector debt which lead to crisis and austerity</a:t>
            </a:r>
          </a:p>
          <a:p>
            <a:pPr lvl="1"/>
            <a:r>
              <a:rPr lang="en-GB" sz="1200" dirty="0"/>
              <a:t>Eliminates intermediary arbitrage, reducing ‘</a:t>
            </a:r>
            <a:r>
              <a:rPr lang="en-GB" sz="1200" dirty="0" err="1"/>
              <a:t>financialisation</a:t>
            </a:r>
            <a:r>
              <a:rPr lang="en-GB" sz="1200" dirty="0"/>
              <a:t>’ of the economy</a:t>
            </a:r>
          </a:p>
          <a:p>
            <a:pPr lvl="1"/>
            <a:r>
              <a:rPr lang="en-GB" sz="1200" dirty="0"/>
              <a:t>Returns seigniorage to the state, via a seigniorage tax on commercial bank money creation</a:t>
            </a:r>
          </a:p>
          <a:p>
            <a:endParaRPr lang="en-GB" sz="1400" dirty="0"/>
          </a:p>
        </p:txBody>
      </p:sp>
      <p:sp>
        <p:nvSpPr>
          <p:cNvPr id="4" name="Slide Number Placeholder 3">
            <a:extLst>
              <a:ext uri="{FF2B5EF4-FFF2-40B4-BE49-F238E27FC236}">
                <a16:creationId xmlns:a16="http://schemas.microsoft.com/office/drawing/2014/main" id="{DC450713-2CD0-4239-B1F4-A54DB10BBFEC}"/>
              </a:ext>
            </a:extLst>
          </p:cNvPr>
          <p:cNvSpPr>
            <a:spLocks noGrp="1"/>
          </p:cNvSpPr>
          <p:nvPr>
            <p:ph type="sldNum" sz="quarter" idx="12"/>
          </p:nvPr>
        </p:nvSpPr>
        <p:spPr/>
        <p:txBody>
          <a:bodyPr/>
          <a:lstStyle/>
          <a:p>
            <a:fld id="{52062453-D5B3-47E8-89A0-24C43E417B3D}" type="slidenum">
              <a:rPr lang="en-GB" smtClean="0"/>
              <a:t>9</a:t>
            </a:fld>
            <a:endParaRPr lang="en-GB" dirty="0"/>
          </a:p>
        </p:txBody>
      </p:sp>
      <p:graphicFrame>
        <p:nvGraphicFramePr>
          <p:cNvPr id="8" name="Table 7">
            <a:extLst>
              <a:ext uri="{FF2B5EF4-FFF2-40B4-BE49-F238E27FC236}">
                <a16:creationId xmlns:a16="http://schemas.microsoft.com/office/drawing/2014/main" id="{53F0A78F-536C-4CC1-86F9-769748B244B5}"/>
              </a:ext>
            </a:extLst>
          </p:cNvPr>
          <p:cNvGraphicFramePr>
            <a:graphicFrameLocks noGrp="1"/>
          </p:cNvGraphicFramePr>
          <p:nvPr>
            <p:extLst>
              <p:ext uri="{D42A27DB-BD31-4B8C-83A1-F6EECF244321}">
                <p14:modId xmlns:p14="http://schemas.microsoft.com/office/powerpoint/2010/main" val="683957428"/>
              </p:ext>
            </p:extLst>
          </p:nvPr>
        </p:nvGraphicFramePr>
        <p:xfrm>
          <a:off x="2701151" y="5275465"/>
          <a:ext cx="8691522" cy="1549599"/>
        </p:xfrm>
        <a:graphic>
          <a:graphicData uri="http://schemas.openxmlformats.org/drawingml/2006/table">
            <a:tbl>
              <a:tblPr firstRow="1" firstCol="1" bandRow="1">
                <a:tableStyleId>{00A15C55-8517-42AA-B614-E9B94910E393}</a:tableStyleId>
              </a:tblPr>
              <a:tblGrid>
                <a:gridCol w="961925">
                  <a:extLst>
                    <a:ext uri="{9D8B030D-6E8A-4147-A177-3AD203B41FA5}">
                      <a16:colId xmlns:a16="http://schemas.microsoft.com/office/drawing/2014/main" val="4098697957"/>
                    </a:ext>
                  </a:extLst>
                </a:gridCol>
                <a:gridCol w="2742367">
                  <a:extLst>
                    <a:ext uri="{9D8B030D-6E8A-4147-A177-3AD203B41FA5}">
                      <a16:colId xmlns:a16="http://schemas.microsoft.com/office/drawing/2014/main" val="1499832914"/>
                    </a:ext>
                  </a:extLst>
                </a:gridCol>
                <a:gridCol w="3497796">
                  <a:extLst>
                    <a:ext uri="{9D8B030D-6E8A-4147-A177-3AD203B41FA5}">
                      <a16:colId xmlns:a16="http://schemas.microsoft.com/office/drawing/2014/main" val="3687533382"/>
                    </a:ext>
                  </a:extLst>
                </a:gridCol>
                <a:gridCol w="1489434">
                  <a:extLst>
                    <a:ext uri="{9D8B030D-6E8A-4147-A177-3AD203B41FA5}">
                      <a16:colId xmlns:a16="http://schemas.microsoft.com/office/drawing/2014/main" val="3965799803"/>
                    </a:ext>
                  </a:extLst>
                </a:gridCol>
              </a:tblGrid>
              <a:tr h="156687">
                <a:tc>
                  <a:txBody>
                    <a:bodyPr/>
                    <a:lstStyle/>
                    <a:p>
                      <a:pPr>
                        <a:spcAft>
                          <a:spcPts val="0"/>
                        </a:spcAft>
                      </a:pPr>
                      <a:r>
                        <a:rPr lang="en-GB" sz="1100" dirty="0">
                          <a:effectLst/>
                        </a:rPr>
                        <a:t>Origin</a:t>
                      </a: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100">
                          <a:effectLst/>
                        </a:rPr>
                        <a:t>Objective</a:t>
                      </a:r>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100" dirty="0">
                          <a:effectLst/>
                        </a:rPr>
                        <a:t>Definitions</a:t>
                      </a: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100">
                          <a:effectLst/>
                        </a:rPr>
                        <a:t>Author</a:t>
                      </a:r>
                      <a:endParaRPr lang="en-GB"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8747504"/>
                  </a:ext>
                </a:extLst>
              </a:tr>
              <a:tr h="494395">
                <a:tc>
                  <a:txBody>
                    <a:bodyPr/>
                    <a:lstStyle/>
                    <a:p>
                      <a:pPr>
                        <a:spcAft>
                          <a:spcPts val="0"/>
                        </a:spcAft>
                      </a:pPr>
                      <a:r>
                        <a:rPr lang="en-GB" sz="1100" dirty="0">
                          <a:effectLst/>
                        </a:rPr>
                        <a:t>MMT</a:t>
                      </a: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100" dirty="0">
                          <a:effectLst/>
                        </a:rPr>
                        <a:t>Fund job guarantee programme</a:t>
                      </a: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n-GB" sz="1100" dirty="0">
                          <a:effectLst/>
                        </a:rPr>
                        <a:t>Money=debt</a:t>
                      </a:r>
                    </a:p>
                    <a:p>
                      <a:pPr marL="342900" lvl="0" indent="-342900">
                        <a:lnSpc>
                          <a:spcPct val="107000"/>
                        </a:lnSpc>
                        <a:spcAft>
                          <a:spcPts val="0"/>
                        </a:spcAft>
                        <a:buFont typeface="Symbol" panose="05050102010706020507" pitchFamily="18" charset="2"/>
                        <a:buChar char=""/>
                      </a:pPr>
                      <a:r>
                        <a:rPr lang="en-GB" sz="1100" dirty="0">
                          <a:effectLst/>
                        </a:rPr>
                        <a:t>Debt balanced by other sectoral surpluses</a:t>
                      </a:r>
                    </a:p>
                    <a:p>
                      <a:pPr marL="342900" lvl="0" indent="-342900">
                        <a:lnSpc>
                          <a:spcPct val="107000"/>
                        </a:lnSpc>
                        <a:spcAft>
                          <a:spcPts val="0"/>
                        </a:spcAft>
                        <a:buFont typeface="Symbol" panose="05050102010706020507" pitchFamily="18" charset="2"/>
                        <a:buChar char=""/>
                      </a:pPr>
                      <a:r>
                        <a:rPr lang="en-GB" sz="1100" dirty="0">
                          <a:effectLst/>
                        </a:rPr>
                        <a:t>Zero interest rate, so no financing cost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100" dirty="0">
                          <a:effectLst/>
                        </a:rPr>
                        <a:t>Stephanie Kelton</a:t>
                      </a:r>
                      <a:endParaRPr lang="en-GB"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9514744"/>
                  </a:ext>
                </a:extLst>
              </a:tr>
              <a:tr h="313374">
                <a:tc>
                  <a:txBody>
                    <a:bodyPr/>
                    <a:lstStyle/>
                    <a:p>
                      <a:pPr>
                        <a:spcAft>
                          <a:spcPts val="0"/>
                        </a:spcAft>
                      </a:pPr>
                      <a:r>
                        <a:rPr lang="en-GB" sz="1100" dirty="0">
                          <a:effectLst/>
                        </a:rPr>
                        <a:t>Bank money </a:t>
                      </a: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100" dirty="0">
                          <a:effectLst/>
                        </a:rPr>
                        <a:t>No commercial bank money creation</a:t>
                      </a: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n-GB" sz="1100" dirty="0">
                          <a:effectLst/>
                        </a:rPr>
                        <a:t>Only central bank creates money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100">
                          <a:effectLst/>
                        </a:rPr>
                        <a:t>Joseph Huber</a:t>
                      </a:r>
                      <a:endParaRPr lang="en-GB"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214051"/>
                  </a:ext>
                </a:extLst>
              </a:tr>
              <a:tr h="517724">
                <a:tc>
                  <a:txBody>
                    <a:bodyPr/>
                    <a:lstStyle/>
                    <a:p>
                      <a:pPr>
                        <a:spcAft>
                          <a:spcPts val="0"/>
                        </a:spcAft>
                      </a:pPr>
                      <a:r>
                        <a:rPr lang="en-GB" sz="1100">
                          <a:effectLst/>
                        </a:rPr>
                        <a:t>Basic income </a:t>
                      </a:r>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100">
                          <a:effectLst/>
                        </a:rPr>
                        <a:t>Fully fund aggregate demand to avoid debt, crisis and austerity</a:t>
                      </a:r>
                      <a:endParaRPr lang="en-GB" sz="1100">
                        <a:effectLst/>
                        <a:latin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n-GB" sz="1100" dirty="0">
                          <a:effectLst/>
                        </a:rPr>
                        <a:t>Central bank money does not create debt</a:t>
                      </a:r>
                    </a:p>
                    <a:p>
                      <a:pPr marL="342900" lvl="0" indent="-342900">
                        <a:lnSpc>
                          <a:spcPct val="107000"/>
                        </a:lnSpc>
                        <a:spcAft>
                          <a:spcPts val="0"/>
                        </a:spcAft>
                        <a:buFont typeface="Symbol" panose="05050102010706020507" pitchFamily="18" charset="2"/>
                        <a:buChar char=""/>
                      </a:pPr>
                      <a:r>
                        <a:rPr lang="en-GB" sz="1100" dirty="0">
                          <a:effectLst/>
                        </a:rPr>
                        <a:t>Central + commercial banks create money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100" dirty="0">
                          <a:effectLst/>
                        </a:rPr>
                        <a:t>Geoff Crocker</a:t>
                      </a:r>
                      <a:endParaRPr lang="en-GB"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3144317"/>
                  </a:ext>
                </a:extLst>
              </a:tr>
            </a:tbl>
          </a:graphicData>
        </a:graphic>
      </p:graphicFrame>
      <p:sp>
        <p:nvSpPr>
          <p:cNvPr id="9" name="Rectangle 2">
            <a:extLst>
              <a:ext uri="{FF2B5EF4-FFF2-40B4-BE49-F238E27FC236}">
                <a16:creationId xmlns:a16="http://schemas.microsoft.com/office/drawing/2014/main" id="{98CCF92C-E826-4834-BE2E-B09854339B70}"/>
              </a:ext>
            </a:extLst>
          </p:cNvPr>
          <p:cNvSpPr>
            <a:spLocks noChangeArrowheads="1"/>
          </p:cNvSpPr>
          <p:nvPr/>
        </p:nvSpPr>
        <p:spPr bwMode="auto">
          <a:xfrm>
            <a:off x="2589847" y="48182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custDataLst>
      <p:tags r:id="rId1"/>
    </p:custDataLst>
    <p:extLst>
      <p:ext uri="{BB962C8B-B14F-4D97-AF65-F5344CB8AC3E}">
        <p14:creationId xmlns:p14="http://schemas.microsoft.com/office/powerpoint/2010/main" val="273957870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additive="base">
                                        <p:cTn id="6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additive="base">
                                        <p:cTn id="69" dur="500" fill="hold"/>
                                        <p:tgtEl>
                                          <p:spTgt spid="8"/>
                                        </p:tgtEl>
                                        <p:attrNameLst>
                                          <p:attrName>ppt_x</p:attrName>
                                        </p:attrNameLst>
                                      </p:cBhvr>
                                      <p:tavLst>
                                        <p:tav tm="0">
                                          <p:val>
                                            <p:strVal val="#ppt_x"/>
                                          </p:val>
                                        </p:tav>
                                        <p:tav tm="100000">
                                          <p:val>
                                            <p:strVal val="#ppt_x"/>
                                          </p:val>
                                        </p:tav>
                                      </p:tavLst>
                                    </p:anim>
                                    <p:anim calcmode="lin" valueType="num">
                                      <p:cBhvr additive="base">
                                        <p:cTn id="7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9.5|34.2"/>
</p:tagLst>
</file>

<file path=ppt/tags/tag2.xml><?xml version="1.0" encoding="utf-8"?>
<p:tagLst xmlns:a="http://schemas.openxmlformats.org/drawingml/2006/main" xmlns:r="http://schemas.openxmlformats.org/officeDocument/2006/relationships" xmlns:p="http://schemas.openxmlformats.org/presentationml/2006/main">
  <p:tag name="TIMING" val="|0.2|47|25.1|43.8"/>
</p:tagLst>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2473</TotalTime>
  <Words>1794</Words>
  <Application>Microsoft Office PowerPoint</Application>
  <PresentationFormat>Widescreen</PresentationFormat>
  <Paragraphs>229</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Symbol</vt:lpstr>
      <vt:lpstr>Wingdings 3</vt:lpstr>
      <vt:lpstr>Wisp</vt:lpstr>
      <vt:lpstr>HOW CAN WE PAY FOR UNIVERSAL BASIC INCOME?   - IS SOVEREIGN MONEY THE SOLUTION?  </vt:lpstr>
      <vt:lpstr>Opening remarks</vt:lpstr>
      <vt:lpstr>The nature of money</vt:lpstr>
      <vt:lpstr>The system of government funding</vt:lpstr>
      <vt:lpstr>Funding basic income</vt:lpstr>
      <vt:lpstr>5 Reasons why Basic Income needs  Debt-Free Sovereign Money</vt:lpstr>
      <vt:lpstr>Developing the case for UBI and DFSM in developing economies source : Tradingeconomics.com</vt:lpstr>
      <vt:lpstr>Defining money  - rethink the definition of money in the economy - redefine concept of affordability - take debt as constraint out of the system</vt:lpstr>
      <vt:lpstr>Defining sovereign money</vt:lpstr>
      <vt:lpstr>Money ≠ debt  the academic perspective</vt:lpstr>
      <vt:lpstr>Research evidence  - basic income funded by debt-free sovereign money generates a stable equilibrium</vt:lpstr>
      <vt:lpstr>Basic income and sovereign money - the alternative to economic crisis and austerity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Rescuing Basic Income Politically Framing Basic Income as neo-Keynesian rather than neo-liberal policy</dc:title>
  <dc:creator>Geoff Crocker</dc:creator>
  <cp:lastModifiedBy>Geoff Crocker</cp:lastModifiedBy>
  <cp:revision>528</cp:revision>
  <dcterms:created xsi:type="dcterms:W3CDTF">2016-06-20T10:43:23Z</dcterms:created>
  <dcterms:modified xsi:type="dcterms:W3CDTF">2023-06-14T15:49:55Z</dcterms:modified>
</cp:coreProperties>
</file>